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823" r:id="rId3"/>
    <p:sldId id="824" r:id="rId4"/>
    <p:sldId id="825" r:id="rId5"/>
    <p:sldId id="826" r:id="rId6"/>
    <p:sldId id="850" r:id="rId7"/>
    <p:sldId id="852" r:id="rId8"/>
    <p:sldId id="827" r:id="rId9"/>
    <p:sldId id="828" r:id="rId10"/>
    <p:sldId id="851" r:id="rId11"/>
    <p:sldId id="829" r:id="rId12"/>
    <p:sldId id="853" r:id="rId13"/>
    <p:sldId id="854" r:id="rId14"/>
    <p:sldId id="830" r:id="rId15"/>
    <p:sldId id="831" r:id="rId16"/>
    <p:sldId id="832" r:id="rId17"/>
    <p:sldId id="833" r:id="rId18"/>
    <p:sldId id="834" r:id="rId19"/>
    <p:sldId id="835" r:id="rId20"/>
    <p:sldId id="836" r:id="rId21"/>
    <p:sldId id="837" r:id="rId22"/>
    <p:sldId id="838" r:id="rId23"/>
    <p:sldId id="839" r:id="rId24"/>
    <p:sldId id="840" r:id="rId25"/>
    <p:sldId id="841" r:id="rId26"/>
    <p:sldId id="842" r:id="rId27"/>
    <p:sldId id="843" r:id="rId28"/>
    <p:sldId id="844" r:id="rId29"/>
    <p:sldId id="845" r:id="rId30"/>
    <p:sldId id="846" r:id="rId31"/>
    <p:sldId id="847" r:id="rId32"/>
    <p:sldId id="848" r:id="rId33"/>
    <p:sldId id="849" r:id="rId34"/>
    <p:sldId id="758" r:id="rId35"/>
  </p:sldIdLst>
  <p:sldSz cx="12190413" cy="6859588"/>
  <p:notesSz cx="6669088" cy="9926638"/>
  <p:defaultTextStyle>
    <a:defPPr>
      <a:defRPr lang="zh-CN"/>
    </a:defPPr>
    <a:lvl1pPr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542925" indent="-15875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087438" indent="-34925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630363" indent="-52388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174875" indent="-71438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60026"/>
    <a:srgbClr val="262626"/>
    <a:srgbClr val="404040"/>
    <a:srgbClr val="E28304"/>
    <a:srgbClr val="BF2E23"/>
    <a:srgbClr val="D9D9D9"/>
    <a:srgbClr val="C0CEDA"/>
    <a:srgbClr val="CBCBCB"/>
    <a:srgbClr val="F1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9" autoAdjust="0"/>
    <p:restoredTop sz="91003" autoAdjust="0"/>
  </p:normalViewPr>
  <p:slideViewPr>
    <p:cSldViewPr>
      <p:cViewPr varScale="1">
        <p:scale>
          <a:sx n="82" d="100"/>
          <a:sy n="82" d="100"/>
        </p:scale>
        <p:origin x="1218" y="60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40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BF6B-9ECF-4206-9E94-765F75D31041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14DD4-8DF1-4851-B0EF-F5520E07AD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53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l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r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0C3A6B0-5D57-4D84-9807-DD13F365EB9E}" type="datetimeFigureOut">
              <a:rPr lang="zh-CN" altLang="en-US"/>
              <a:pPr>
                <a:defRPr/>
              </a:pPr>
              <a:t>2019/5/17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9" tIns="47414" rIns="94829" bIns="4741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4829" tIns="47414" rIns="94829" bIns="4741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l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r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30DF973-DCA0-4DB0-92C3-E684E721AA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94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2387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4933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763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10026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629140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154966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680795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206623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815975"/>
            <a:fld id="{C48F3758-CB2D-4415-85E2-1D229A26CC72}" type="slidenum">
              <a:rPr lang="zh-CN" altLang="en-US" smtClean="0">
                <a:latin typeface="Arial" pitchFamily="34" charset="0"/>
                <a:ea typeface="宋体" pitchFamily="2" charset="-122"/>
              </a:rPr>
              <a:pPr defTabSz="815975"/>
              <a:t>1</a:t>
            </a:fld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474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91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96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5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032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128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367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17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大标题</a:t>
            </a:r>
            <a:r>
              <a:rPr lang="en-US" altLang="zh-CN" dirty="0"/>
              <a:t>:</a:t>
            </a:r>
            <a:r>
              <a:rPr lang="en-US" altLang="zh-CN" baseline="0" dirty="0"/>
              <a:t> </a:t>
            </a:r>
            <a:r>
              <a:rPr lang="zh-CN" altLang="en-US" dirty="0"/>
              <a:t>黑体 </a:t>
            </a:r>
            <a:r>
              <a:rPr lang="en-US" altLang="zh-CN" dirty="0"/>
              <a:t>32</a:t>
            </a:r>
            <a:r>
              <a:rPr lang="zh-CN" altLang="en-US" dirty="0"/>
              <a:t>号字体   色号：</a:t>
            </a:r>
            <a:r>
              <a:rPr lang="en-US" altLang="zh-CN" dirty="0"/>
              <a:t> R210</a:t>
            </a:r>
            <a:r>
              <a:rPr lang="en-US" altLang="zh-CN" baseline="0" dirty="0"/>
              <a:t> G0 B48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大标题</a:t>
            </a:r>
            <a:r>
              <a:rPr lang="en-US" altLang="zh-CN" dirty="0"/>
              <a:t>: </a:t>
            </a:r>
            <a:r>
              <a:rPr lang="zh-CN" altLang="en-US" dirty="0"/>
              <a:t>中文黑体 </a:t>
            </a:r>
            <a:r>
              <a:rPr lang="en-US" altLang="zh-CN" dirty="0"/>
              <a:t>32</a:t>
            </a:r>
            <a:r>
              <a:rPr lang="zh-CN" altLang="en-US" dirty="0"/>
              <a:t>号字体    色号：</a:t>
            </a:r>
            <a:r>
              <a:rPr lang="en-US" altLang="zh-CN" dirty="0"/>
              <a:t> R38</a:t>
            </a:r>
            <a:r>
              <a:rPr lang="en-US" altLang="zh-CN" baseline="0" dirty="0"/>
              <a:t> G38 B38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89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0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5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378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16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107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771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145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393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98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16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321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15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841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553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722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115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592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49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29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1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235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41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414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74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 noChangeArrowheads="1"/>
          </p:cNvPicPr>
          <p:nvPr userDrawn="1"/>
        </p:nvPicPr>
        <p:blipFill>
          <a:blip r:embed="rId2"/>
          <a:srcRect l="15816"/>
          <a:stretch>
            <a:fillRect/>
          </a:stretch>
        </p:blipFill>
        <p:spPr bwMode="auto">
          <a:xfrm>
            <a:off x="0" y="847725"/>
            <a:ext cx="7067550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2"/>
          <p:cNvSpPr txBox="1">
            <a:spLocks noChangeArrowheads="1"/>
          </p:cNvSpPr>
          <p:nvPr userDrawn="1"/>
        </p:nvSpPr>
        <p:spPr bwMode="auto">
          <a:xfrm>
            <a:off x="7838293" y="6383338"/>
            <a:ext cx="3789362" cy="2857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b"/>
          <a:lstStyle>
            <a:lvl1pPr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altLang="zh-CN" sz="1000" b="0" dirty="0">
              <a:solidFill>
                <a:schemeClr val="bg1">
                  <a:lumMod val="75000"/>
                </a:schemeClr>
              </a:solidFill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 b="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n-US" altLang="zh-CN" sz="1000" b="0" dirty="0" err="1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Quectel</a:t>
            </a:r>
            <a:r>
              <a:rPr lang="en-US" altLang="zh-CN" sz="1000" b="0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Wireless Solutions Co., Ltd.  </a:t>
            </a:r>
            <a:r>
              <a:rPr lang="en-US" altLang="zh-CN" sz="1000" b="0" dirty="0">
                <a:solidFill>
                  <a:schemeClr val="bg1">
                    <a:lumMod val="75000"/>
                  </a:schemeClr>
                </a:solidFill>
              </a:rPr>
              <a:t>All rights reserved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2941" y="3352393"/>
            <a:ext cx="9086777" cy="429358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buNone/>
              <a:defRPr sz="2100" b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223024" y="2470389"/>
            <a:ext cx="9377214" cy="487099"/>
          </a:xfrm>
          <a:prstGeom prst="rect">
            <a:avLst/>
          </a:prstGeom>
        </p:spPr>
        <p:txBody>
          <a:bodyPr/>
          <a:lstStyle>
            <a:lvl1pPr algn="r">
              <a:defRPr sz="5400" b="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zh-CN" sz="5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Quectel</a:t>
            </a:r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Wireless Solutions</a:t>
            </a:r>
            <a:endParaRPr lang="en-US" altLang="zh-CN" dirty="0"/>
          </a:p>
        </p:txBody>
      </p:sp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7168259" y="4713949"/>
            <a:ext cx="4338673" cy="285367"/>
          </a:xfrm>
          <a:prstGeom prst="rect">
            <a:avLst/>
          </a:prstGeom>
        </p:spPr>
        <p:txBody>
          <a:bodyPr anchor="ctr"/>
          <a:lstStyle>
            <a:lvl1pPr marL="414455" marR="0" indent="-414455" algn="r" defTabSz="1051655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168207" y="5075312"/>
            <a:ext cx="4338651" cy="280713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3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Picture 2" descr="F:\Quectel VI\移远通信视觉识别系统规范手册\2015CIS\Quectel 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24164" y="715150"/>
            <a:ext cx="2778094" cy="46349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36057" y="987124"/>
            <a:ext cx="11318300" cy="5234292"/>
          </a:xfrm>
          <a:prstGeom prst="rect">
            <a:avLst/>
          </a:prstGeom>
        </p:spPr>
        <p:txBody>
          <a:bodyPr/>
          <a:lstStyle>
            <a:lvl1pPr marL="414038" indent="-414038">
              <a:spcBef>
                <a:spcPts val="621"/>
              </a:spcBef>
              <a:buNone/>
              <a:defRPr sz="21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1pPr>
            <a:lvl2pPr marL="231861" indent="-227721">
              <a:spcBef>
                <a:spcPts val="621"/>
              </a:spcBef>
              <a:buClr>
                <a:srgbClr val="FF0000"/>
              </a:buClr>
              <a:buSzPct val="120000"/>
              <a:buFont typeface="Arial" pitchFamily="34" charset="0"/>
              <a:buChar char="▪"/>
              <a:defRPr sz="21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2pPr>
            <a:lvl3pPr marL="44716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3pPr>
            <a:lvl4pPr marL="66246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4pPr>
            <a:lvl5pPr marL="88190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:\备份\20170515\20170427132218494-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90750" y="3431777"/>
            <a:ext cx="10011605" cy="28783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8"/>
          <p:cNvSpPr>
            <a:spLocks noGrp="1"/>
          </p:cNvSpPr>
          <p:nvPr>
            <p:ph type="body" idx="1"/>
          </p:nvPr>
        </p:nvSpPr>
        <p:spPr bwMode="auto">
          <a:xfrm>
            <a:off x="436563" y="985838"/>
            <a:ext cx="11317287" cy="523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5165" tIns="52583" rIns="105165" bIns="525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dirty="0"/>
              <a:t>Textmasterformate durch Klicken bearbeiten</a:t>
            </a:r>
          </a:p>
          <a:p>
            <a:pPr lvl="1"/>
            <a:r>
              <a:rPr lang="de-DE" altLang="zh-CN" dirty="0"/>
              <a:t>Zweite Ebene</a:t>
            </a:r>
          </a:p>
          <a:p>
            <a:pPr lvl="2"/>
            <a:r>
              <a:rPr lang="de-DE" altLang="zh-CN" dirty="0"/>
              <a:t>Dritte Ebene</a:t>
            </a:r>
          </a:p>
          <a:p>
            <a:pPr lvl="3"/>
            <a:r>
              <a:rPr lang="de-DE" altLang="zh-CN" dirty="0"/>
              <a:t>Vierte Ebene</a:t>
            </a:r>
          </a:p>
          <a:p>
            <a:pPr lvl="4"/>
            <a:r>
              <a:rPr lang="de-DE" altLang="zh-CN" dirty="0"/>
              <a:t>Fünfte Ebene</a:t>
            </a:r>
          </a:p>
        </p:txBody>
      </p:sp>
      <p:pic>
        <p:nvPicPr>
          <p:cNvPr id="1027" name="Picture 5" descr="C:\Documents and Settings\Administrator\桌面\LOG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82188" y="500063"/>
            <a:ext cx="1925637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标题占位符 20"/>
          <p:cNvSpPr>
            <a:spLocks noGrp="1"/>
          </p:cNvSpPr>
          <p:nvPr>
            <p:ph type="title"/>
          </p:nvPr>
        </p:nvSpPr>
        <p:spPr bwMode="auto">
          <a:xfrm>
            <a:off x="344488" y="500836"/>
            <a:ext cx="111537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5165" tIns="52583" rIns="105165" bIns="525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  <p:sp>
        <p:nvSpPr>
          <p:cNvPr id="7" name="TextBox 5"/>
          <p:cNvSpPr txBox="1"/>
          <p:nvPr/>
        </p:nvSpPr>
        <p:spPr>
          <a:xfrm>
            <a:off x="426452" y="6490624"/>
            <a:ext cx="504569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42925" indent="-1587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087438" indent="-3492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30363" indent="-5238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174875" indent="-7143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0" marR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</a:rPr>
              <a:t>@ </a:t>
            </a:r>
            <a:r>
              <a:rPr lang="en-US" altLang="zh-CN" sz="800" kern="1200" dirty="0" err="1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  <a:cs typeface="+mn-cs"/>
              </a:rPr>
              <a:t>Quectel</a:t>
            </a:r>
            <a:r>
              <a:rPr lang="en-US" altLang="zh-CN" sz="800" kern="12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  <a:cs typeface="+mn-cs"/>
              </a:rPr>
              <a:t> Wireless Solutions  | P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</a:rPr>
              <a:t>age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</a:rPr>
              <a:t>     </a:t>
            </a:r>
          </a:p>
          <a:p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/>
        </p:nvSpPr>
        <p:spPr>
          <a:xfrm>
            <a:off x="2350790" y="6473493"/>
            <a:ext cx="737616" cy="365210"/>
          </a:xfrm>
          <a:prstGeom prst="rect">
            <a:avLst/>
          </a:prstGeom>
        </p:spPr>
        <p:txBody>
          <a:bodyPr lIns="121917" tIns="60958" rIns="121917" bIns="60958"/>
          <a:lstStyle>
            <a:defPPr>
              <a:defRPr lang="zh-CN"/>
            </a:defPPr>
            <a:lvl1pPr algn="l" defTabSz="1087438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42925" indent="-1587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087438" indent="-3492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30363" indent="-5238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174875" indent="-7143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fld id="{0C913308-F349-4B6D-A68A-DD1791B4A57B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cs typeface="Verdana" pitchFamily="34" charset="0"/>
              </a:rPr>
              <a:pPr/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9" r:id="rId1"/>
    <p:sldLayoutId id="2147486445" r:id="rId2"/>
    <p:sldLayoutId id="2147486446" r:id="rId3"/>
    <p:sldLayoutId id="2147486466" r:id="rId4"/>
  </p:sldLayoutIdLst>
  <p:hf hdr="0"/>
  <p:txStyles>
    <p:titleStyle>
      <a:lvl1pPr algn="l" defTabSz="1087438" rtl="0" eaLnBrk="0" fontAlgn="base" hangingPunct="0">
        <a:spcBef>
          <a:spcPct val="0"/>
        </a:spcBef>
        <a:spcAft>
          <a:spcPct val="0"/>
        </a:spcAft>
        <a:tabLst>
          <a:tab pos="3676650" algn="l"/>
        </a:tabLst>
        <a:defRPr sz="2800" b="0" kern="1200">
          <a:solidFill>
            <a:schemeClr val="tx1">
              <a:lumMod val="75000"/>
              <a:lumOff val="25000"/>
            </a:schemeClr>
          </a:solidFill>
          <a:latin typeface="+mj-lt"/>
          <a:ea typeface="黑体" pitchFamily="2" charset="-122"/>
          <a:cs typeface="+mj-cs"/>
        </a:defRPr>
      </a:lvl1pPr>
      <a:lvl2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2pPr>
      <a:lvl3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3pPr>
      <a:lvl4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4pPr>
      <a:lvl5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5pPr>
      <a:lvl6pPr marL="525828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6pPr>
      <a:lvl7pPr marL="1051655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7pPr>
      <a:lvl8pPr marL="1577483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8pPr>
      <a:lvl9pPr marL="2103311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9pPr>
    </p:titleStyle>
    <p:bodyStyle>
      <a:lvl1pPr marL="409575" indent="-409575" algn="l" defTabSz="1087438" rtl="0" eaLnBrk="0" fontAlgn="base" hangingPunct="0">
        <a:spcBef>
          <a:spcPts val="613"/>
        </a:spcBef>
        <a:spcAft>
          <a:spcPct val="0"/>
        </a:spcAft>
        <a:buFont typeface="Arial" pitchFamily="34" charset="0"/>
        <a:buChar char="•"/>
        <a:defRPr sz="37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1pPr>
      <a:lvl2pPr marL="227013" indent="-223838" algn="l" defTabSz="1087438" rtl="0" eaLnBrk="0" fontAlgn="base" hangingPunct="0">
        <a:spcBef>
          <a:spcPts val="613"/>
        </a:spcBef>
        <a:spcAft>
          <a:spcPct val="0"/>
        </a:spcAft>
        <a:buClr>
          <a:srgbClr val="FF0000"/>
        </a:buClr>
        <a:buSzPct val="120000"/>
        <a:buFont typeface="Arial" pitchFamily="34" charset="0"/>
        <a:buChar char="▪"/>
        <a:defRPr sz="32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2pPr>
      <a:lvl3pPr marL="442913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3pPr>
      <a:lvl4pPr marL="658813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4pPr>
      <a:lvl5pPr marL="879475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5pPr>
      <a:lvl6pPr marL="2993274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06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38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0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32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463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695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927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159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390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622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854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7261587" y="5157986"/>
            <a:ext cx="4338651" cy="280713"/>
          </a:xfrm>
        </p:spPr>
        <p:txBody>
          <a:bodyPr/>
          <a:lstStyle/>
          <a:p>
            <a:r>
              <a:rPr lang="en-US" altLang="zh-CN" sz="1600" dirty="0" smtClean="0">
                <a:solidFill>
                  <a:srgbClr val="7F7F7F"/>
                </a:solidFill>
                <a:latin typeface="+mj-lt"/>
                <a:ea typeface="黑体" pitchFamily="2" charset="-122"/>
              </a:rPr>
              <a:t>May, </a:t>
            </a:r>
            <a:r>
              <a:rPr lang="en-US" altLang="zh-CN" sz="1600" dirty="0">
                <a:solidFill>
                  <a:srgbClr val="7F7F7F"/>
                </a:solidFill>
                <a:latin typeface="+mj-lt"/>
                <a:ea typeface="黑体" pitchFamily="2" charset="-122"/>
              </a:rPr>
              <a:t>2019</a:t>
            </a:r>
            <a:endParaRPr lang="zh-CN" altLang="en-US" sz="1600" dirty="0">
              <a:solidFill>
                <a:srgbClr val="7F7F7F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223024" y="2470389"/>
            <a:ext cx="9377214" cy="487099"/>
          </a:xfrm>
        </p:spPr>
        <p:txBody>
          <a:bodyPr/>
          <a:lstStyle/>
          <a:p>
            <a:r>
              <a:rPr lang="en-US" altLang="zh-CN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OC </a:t>
            </a:r>
            <a:r>
              <a:rPr lang="en-US" altLang="zh-CN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lang="en-US" altLang="zh-CN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EVB </a:t>
            </a:r>
            <a:r>
              <a:rPr lang="en-US" altLang="zh-CN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Kits Information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903A8367-78AC-6A41-AE39-0AF696924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461" y="3149193"/>
            <a:ext cx="9086777" cy="537080"/>
          </a:xfrm>
        </p:spPr>
        <p:txBody>
          <a:bodyPr/>
          <a:lstStyle/>
          <a:p>
            <a:r>
              <a:rPr lang="en-US" altLang="zh-CN" sz="2800" b="1" dirty="0" smtClean="0">
                <a:solidFill>
                  <a:srgbClr val="00B0F0"/>
                </a:solidFill>
              </a:rPr>
              <a:t>FAE Department</a:t>
            </a:r>
            <a:endParaRPr lang="zh-CN" altLang="en-US" sz="28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NB (</a:t>
            </a:r>
            <a:r>
              <a:rPr lang="en-US" altLang="zh-CN" dirty="0" err="1" smtClean="0">
                <a:latin typeface="+mj-lt"/>
              </a:rPr>
              <a:t>Hisilicon</a:t>
            </a:r>
            <a:r>
              <a:rPr lang="en-US" altLang="zh-CN" dirty="0" smtClean="0">
                <a:latin typeface="+mj-lt"/>
              </a:rPr>
              <a:t> </a:t>
            </a:r>
            <a:r>
              <a:rPr lang="en-US" altLang="zh-CN" dirty="0" smtClean="0"/>
              <a:t>V150) </a:t>
            </a:r>
            <a:r>
              <a:rPr lang="en-US" altLang="zh-CN" dirty="0" smtClean="0">
                <a:latin typeface="+mj-lt"/>
              </a:rPr>
              <a:t>Module Ordering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678" y="1341562"/>
            <a:ext cx="588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B C 35 </a:t>
            </a:r>
            <a:r>
              <a:rPr lang="en-US" altLang="zh-CN" sz="3600" dirty="0"/>
              <a:t>G</a:t>
            </a:r>
            <a:r>
              <a:rPr lang="en-US" altLang="zh-CN" sz="3600" dirty="0" smtClean="0"/>
              <a:t> JB - 02 - STD</a:t>
            </a:r>
            <a:endParaRPr lang="zh-CN" altLang="en-US" sz="3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606846" y="2003293"/>
            <a:ext cx="0" cy="40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426265" y="1992784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953980" y="1987893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31330" y="4714676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31330" y="3576235"/>
            <a:ext cx="25961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400" dirty="0" smtClean="0"/>
              <a:t>Hardware Version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344291" y="1994525"/>
            <a:ext cx="7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704291" y="1997703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704291" y="2498581"/>
            <a:ext cx="1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076959" y="2280032"/>
            <a:ext cx="2596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STD: Standard  </a:t>
            </a:r>
          </a:p>
          <a:p>
            <a:r>
              <a:rPr lang="en-US" altLang="zh-CN" sz="1400" dirty="0" smtClean="0"/>
              <a:t>CPU: </a:t>
            </a:r>
            <a:r>
              <a:rPr lang="en-US" altLang="zh-CN" sz="1400" dirty="0" err="1" smtClean="0"/>
              <a:t>OpenCPU</a:t>
            </a:r>
            <a:endParaRPr lang="en-US" altLang="zh-CN" sz="1400" dirty="0" smtClean="0"/>
          </a:p>
        </p:txBody>
      </p:sp>
      <p:cxnSp>
        <p:nvCxnSpPr>
          <p:cNvPr id="14" name="直接连接符 13"/>
          <p:cNvCxnSpPr/>
          <p:nvPr/>
        </p:nvCxnSpPr>
        <p:spPr>
          <a:xfrm>
            <a:off x="4436242" y="1978241"/>
            <a:ext cx="43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4662346" y="1987831"/>
            <a:ext cx="1" cy="11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664023" y="3172104"/>
            <a:ext cx="21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120502" y="1994525"/>
            <a:ext cx="0" cy="237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134177" y="4380789"/>
            <a:ext cx="37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076959" y="3027173"/>
            <a:ext cx="297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Memory size, 02 is </a:t>
            </a:r>
            <a:r>
              <a:rPr lang="en-US" altLang="zh-CN" sz="1400" dirty="0"/>
              <a:t>2</a:t>
            </a:r>
            <a:r>
              <a:rPr lang="en-US" altLang="zh-CN" sz="1400" dirty="0" smtClean="0"/>
              <a:t>MBytes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460697" y="1981154"/>
            <a:ext cx="468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693662" y="1994663"/>
            <a:ext cx="0" cy="180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693662" y="3789834"/>
            <a:ext cx="31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606846" y="6037508"/>
            <a:ext cx="52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089143" y="4237705"/>
            <a:ext cx="3078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G: Full band</a:t>
            </a:r>
            <a:endParaRPr lang="en-US" altLang="zh-CN" sz="1400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1892177" y="1988965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334646" y="1990785"/>
            <a:ext cx="468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103318" y="5847963"/>
            <a:ext cx="33678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B: NB </a:t>
            </a:r>
            <a:r>
              <a:rPr lang="en-US" altLang="zh-CN" sz="1400" dirty="0" err="1" smtClean="0"/>
              <a:t>IoT</a:t>
            </a:r>
            <a:endParaRPr lang="en-US" altLang="zh-CN" sz="1400" dirty="0"/>
          </a:p>
          <a:p>
            <a:endParaRPr lang="zh-CN" altLang="en-US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2054177" y="2007189"/>
            <a:ext cx="0" cy="349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037662" y="5489300"/>
            <a:ext cx="47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89143" y="5318688"/>
            <a:ext cx="3078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Package; C: LCC</a:t>
            </a:r>
            <a:endParaRPr lang="en-US" altLang="zh-CN" sz="1400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2552368" y="1991298"/>
            <a:ext cx="0" cy="29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558177" y="4943588"/>
            <a:ext cx="42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103318" y="4775709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35: China Market; 95: Oversea Market; 28: Small Size</a:t>
            </a:r>
            <a:endParaRPr lang="en-US" altLang="zh-CN" sz="14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672539"/>
              </p:ext>
            </p:extLst>
          </p:nvPr>
        </p:nvGraphicFramePr>
        <p:xfrm>
          <a:off x="8998285" y="5534878"/>
          <a:ext cx="1770068" cy="1205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8285" y="5534878"/>
                        <a:ext cx="1770068" cy="1205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22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NB (MTK </a:t>
            </a:r>
            <a:r>
              <a:rPr lang="en-US" altLang="zh-CN" dirty="0" smtClean="0">
                <a:latin typeface="+mj-lt"/>
              </a:rPr>
              <a:t>Platform</a:t>
            </a:r>
            <a:r>
              <a:rPr lang="en-US" altLang="zh-CN" dirty="0" smtClean="0"/>
              <a:t>) </a:t>
            </a:r>
            <a:r>
              <a:rPr lang="en-US" altLang="zh-CN" dirty="0" smtClean="0">
                <a:latin typeface="+mj-lt"/>
              </a:rPr>
              <a:t>Module </a:t>
            </a:r>
            <a:r>
              <a:rPr lang="en-US" altLang="zh-CN" dirty="0" smtClean="0">
                <a:latin typeface="+mj-lt"/>
              </a:rPr>
              <a:t>Ordering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678" y="1341562"/>
            <a:ext cx="588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B C 26 N B -04 -STD</a:t>
            </a:r>
            <a:endParaRPr lang="zh-CN" altLang="en-US" sz="3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606846" y="2003293"/>
            <a:ext cx="0" cy="39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426265" y="1992784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928928" y="1987893"/>
            <a:ext cx="396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752970" y="5770635"/>
            <a:ext cx="336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B: NB </a:t>
            </a:r>
            <a:r>
              <a:rPr lang="en-US" altLang="zh-CN" sz="1400" dirty="0" err="1" smtClean="0"/>
              <a:t>IoT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694659" y="4228420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41170" y="3693647"/>
            <a:ext cx="259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</a:t>
            </a:r>
            <a:r>
              <a:rPr lang="en-US" altLang="zh-CN" sz="1400" dirty="0" smtClean="0"/>
              <a:t>Hardware Version </a:t>
            </a:r>
            <a:endParaRPr lang="en-US" altLang="zh-CN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4822695" y="1994525"/>
            <a:ext cx="86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31110" y="2012451"/>
            <a:ext cx="0" cy="48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231110" y="2498581"/>
            <a:ext cx="14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728728" y="2236971"/>
            <a:ext cx="2596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STD: Standard  </a:t>
            </a:r>
          </a:p>
          <a:p>
            <a:r>
              <a:rPr lang="en-US" altLang="zh-CN" sz="1400" dirty="0" smtClean="0"/>
              <a:t>CPU: </a:t>
            </a:r>
            <a:r>
              <a:rPr lang="en-US" altLang="zh-CN" sz="1400" dirty="0" err="1" smtClean="0"/>
              <a:t>OpenCPU</a:t>
            </a:r>
            <a:endParaRPr lang="en-US" altLang="zh-CN" sz="1400" dirty="0" smtClean="0"/>
          </a:p>
        </p:txBody>
      </p:sp>
      <p:cxnSp>
        <p:nvCxnSpPr>
          <p:cNvPr id="14" name="直接连接符 13"/>
          <p:cNvCxnSpPr/>
          <p:nvPr/>
        </p:nvCxnSpPr>
        <p:spPr>
          <a:xfrm>
            <a:off x="4037401" y="1992784"/>
            <a:ext cx="43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4243547" y="2013329"/>
            <a:ext cx="1" cy="11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243547" y="3165329"/>
            <a:ext cx="23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120502" y="1994525"/>
            <a:ext cx="0" cy="255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132120" y="4550525"/>
            <a:ext cx="34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741170" y="3041765"/>
            <a:ext cx="297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Memory size, 04 is 4MBytes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417117" y="1981154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584047" y="1994663"/>
            <a:ext cx="0" cy="183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575110" y="3830663"/>
            <a:ext cx="30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606846" y="5963293"/>
            <a:ext cx="50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752970" y="4358458"/>
            <a:ext cx="535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Chipset Platform; N: MT2625DA; S: MT2625SCA; T: MT2621</a:t>
            </a:r>
            <a:endParaRPr lang="en-US" altLang="zh-CN" sz="1400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1892177" y="2001491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322120" y="1997135"/>
            <a:ext cx="468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054177" y="2029687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54177" y="5543637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52970" y="5385099"/>
            <a:ext cx="3078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Package; C: LCC</a:t>
            </a:r>
            <a:endParaRPr lang="en-US" altLang="zh-CN" sz="140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2559276" y="2019715"/>
            <a:ext cx="0" cy="30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556120" y="5093483"/>
            <a:ext cx="40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752970" y="4899077"/>
            <a:ext cx="487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26: Single NB; 20: NB(B5/B8)+GNSS; 37: NB(B8)+GSM</a:t>
            </a:r>
            <a:endParaRPr lang="en-US" altLang="zh-CN" sz="1400" dirty="0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334534"/>
              </p:ext>
            </p:extLst>
          </p:nvPr>
        </p:nvGraphicFramePr>
        <p:xfrm>
          <a:off x="9221550" y="5469653"/>
          <a:ext cx="1391691" cy="126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Acrobat Document" showAsIcon="1" r:id="rId4" imgW="914400" imgH="828720" progId="AcroExch.Document.DC">
                  <p:embed/>
                </p:oleObj>
              </mc:Choice>
              <mc:Fallback>
                <p:oleObj name="Acrobat Document" showAsIcon="1" r:id="rId4" imgW="914400" imgH="82872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21550" y="5469653"/>
                        <a:ext cx="1391691" cy="126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7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/>
              <a:t>Smart Module </a:t>
            </a:r>
            <a:r>
              <a:rPr lang="en-US" altLang="zh-CN" dirty="0" smtClean="0">
                <a:latin typeface="+mj-lt"/>
              </a:rPr>
              <a:t>Ordering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678" y="1341562"/>
            <a:ext cx="853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</a:t>
            </a:r>
            <a:r>
              <a:rPr lang="en-US" altLang="zh-CN" sz="3600" dirty="0" smtClean="0"/>
              <a:t> C 20 CE PA - 8GB -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UGASG</a:t>
            </a:r>
            <a:endParaRPr lang="zh-CN" altLang="en-US" sz="3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606846" y="2003293"/>
            <a:ext cx="0" cy="417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426265" y="1992784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987543" y="1987893"/>
            <a:ext cx="576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553889" y="5970188"/>
            <a:ext cx="336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</a:t>
            </a:r>
            <a:r>
              <a:rPr lang="en-US" altLang="zh-CN" sz="1400" dirty="0" smtClean="0"/>
              <a:t>: Smart Module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50418" y="4646584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450418" y="3806118"/>
            <a:ext cx="259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</a:t>
            </a:r>
            <a:r>
              <a:rPr lang="en-US" altLang="zh-CN" sz="1400" dirty="0" smtClean="0"/>
              <a:t>Hardware Version </a:t>
            </a:r>
            <a:endParaRPr lang="en-US" altLang="zh-CN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041889" y="1994525"/>
            <a:ext cx="151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778548" y="2012451"/>
            <a:ext cx="0" cy="48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78548" y="2498581"/>
            <a:ext cx="7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724139" y="1994525"/>
            <a:ext cx="828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173098" y="2014095"/>
            <a:ext cx="1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161375" y="3450329"/>
            <a:ext cx="23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261178" y="1994525"/>
            <a:ext cx="0" cy="248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260057" y="4464063"/>
            <a:ext cx="421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493944" y="3285500"/>
            <a:ext cx="465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Memory size, 8GB: 8GB NAND+1GB RAM; </a:t>
            </a:r>
          </a:p>
          <a:p>
            <a:r>
              <a:rPr lang="en-US" altLang="zh-CN" sz="1400" dirty="0" smtClean="0"/>
              <a:t>16GB</a:t>
            </a:r>
            <a:r>
              <a:rPr lang="en-US" altLang="zh-CN" sz="1400" dirty="0"/>
              <a:t>: </a:t>
            </a:r>
            <a:r>
              <a:rPr lang="en-US" altLang="zh-CN" sz="1400" dirty="0" smtClean="0"/>
              <a:t>16GB NAND+2GB RAM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4006632" y="3938105"/>
            <a:ext cx="345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596210" y="6158662"/>
            <a:ext cx="59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892177" y="1989768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322120" y="1997135"/>
            <a:ext cx="468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054177" y="2006241"/>
            <a:ext cx="0" cy="363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036673" y="5618467"/>
            <a:ext cx="54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548175" y="5419368"/>
            <a:ext cx="3078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Package; C: LCC</a:t>
            </a:r>
            <a:endParaRPr lang="en-US" altLang="zh-CN" sz="140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2559276" y="2019715"/>
            <a:ext cx="0" cy="30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556120" y="5063036"/>
            <a:ext cx="49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548175" y="4896148"/>
            <a:ext cx="4543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20: MSM8909; 20W: MSM8909 without No Modem Version; 60: SDM450; 60P: MSM8953; 66: SDM660</a:t>
            </a:r>
            <a:endParaRPr lang="en-US" altLang="zh-CN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472057" y="4281723"/>
            <a:ext cx="5623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</a:t>
            </a:r>
            <a:r>
              <a:rPr lang="en-US" altLang="zh-CN" sz="1400" dirty="0" smtClean="0"/>
              <a:t>Region; CE</a:t>
            </a:r>
            <a:r>
              <a:rPr lang="en-US" altLang="zh-CN" sz="1400" dirty="0"/>
              <a:t>: China; </a:t>
            </a:r>
            <a:r>
              <a:rPr lang="en-US" altLang="zh-CN" sz="1400" dirty="0" smtClean="0"/>
              <a:t>A: USA; E:EMEA;</a:t>
            </a:r>
          </a:p>
          <a:p>
            <a:r>
              <a:rPr lang="en-US" altLang="zh-CN" sz="1400" dirty="0" smtClean="0"/>
              <a:t> </a:t>
            </a:r>
            <a:r>
              <a:rPr lang="en-US" altLang="zh-CN" sz="1400" dirty="0"/>
              <a:t>J: Japan; </a:t>
            </a:r>
            <a:r>
              <a:rPr lang="en-US" altLang="zh-CN" sz="1400" dirty="0" err="1" smtClean="0"/>
              <a:t>AU:Australia</a:t>
            </a:r>
            <a:endParaRPr lang="en-US" altLang="zh-CN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483953" y="1983714"/>
            <a:ext cx="3701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No.1, S: Standard; U: </a:t>
            </a:r>
            <a:r>
              <a:rPr lang="en-US" altLang="zh-CN" sz="1400" dirty="0" err="1" smtClean="0">
                <a:latin typeface="+mn-lt"/>
              </a:rPr>
              <a:t>OpenLinux</a:t>
            </a:r>
            <a:endParaRPr lang="en-US" altLang="zh-CN" sz="1400" dirty="0" smtClean="0">
              <a:latin typeface="+mn-lt"/>
            </a:endParaRPr>
          </a:p>
          <a:p>
            <a:r>
              <a:rPr lang="en-US" altLang="zh-CN" sz="1400" dirty="0" smtClean="0">
                <a:latin typeface="+mn-lt"/>
              </a:rPr>
              <a:t>No.2, N: no GNSS; G: GPS</a:t>
            </a:r>
            <a:endParaRPr lang="en-US" altLang="zh-CN" sz="1400" dirty="0">
              <a:latin typeface="+mn-lt"/>
            </a:endParaRPr>
          </a:p>
          <a:p>
            <a:r>
              <a:rPr lang="en-US" altLang="zh-CN" sz="1400" dirty="0" smtClean="0">
                <a:latin typeface="+mn-lt"/>
              </a:rPr>
              <a:t>No.3, N: n</a:t>
            </a:r>
            <a:r>
              <a:rPr lang="en-US" altLang="zh-CN" sz="1400" dirty="0">
                <a:latin typeface="+mn-lt"/>
              </a:rPr>
              <a:t>o</a:t>
            </a:r>
            <a:r>
              <a:rPr lang="en-US" altLang="zh-CN" sz="1400" dirty="0" smtClean="0">
                <a:latin typeface="+mn-lt"/>
              </a:rPr>
              <a:t> APT; A: APT</a:t>
            </a:r>
          </a:p>
          <a:p>
            <a:r>
              <a:rPr lang="en-US" altLang="zh-CN" sz="1400" dirty="0" smtClean="0">
                <a:latin typeface="+mn-lt"/>
              </a:rPr>
              <a:t>No.4, S: Single SIM; D: Dual SIM</a:t>
            </a:r>
          </a:p>
          <a:p>
            <a:r>
              <a:rPr lang="en-US" altLang="zh-CN" sz="1400" dirty="0" smtClean="0">
                <a:latin typeface="+mn-lt"/>
              </a:rPr>
              <a:t>No.5, G: </a:t>
            </a:r>
            <a:r>
              <a:rPr lang="en-US" altLang="zh-CN" sz="1400" dirty="0" err="1" smtClean="0">
                <a:latin typeface="+mn-lt"/>
              </a:rPr>
              <a:t>Underfilm</a:t>
            </a:r>
            <a:endParaRPr lang="en-US" altLang="zh-CN" sz="1400" dirty="0" smtClean="0">
              <a:latin typeface="+mn-lt"/>
            </a:endParaRPr>
          </a:p>
          <a:p>
            <a:r>
              <a:rPr lang="en-US" altLang="zh-CN" sz="1400" dirty="0"/>
              <a:t>STD: Standard  </a:t>
            </a:r>
            <a:endParaRPr lang="en-US" altLang="zh-CN" sz="1400" dirty="0" smtClean="0">
              <a:latin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729494" y="1978061"/>
            <a:ext cx="576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13654" y="1991570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237012"/>
              </p:ext>
            </p:extLst>
          </p:nvPr>
        </p:nvGraphicFramePr>
        <p:xfrm>
          <a:off x="9362361" y="5709738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62361" y="5709738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381416"/>
              </p:ext>
            </p:extLst>
          </p:nvPr>
        </p:nvGraphicFramePr>
        <p:xfrm>
          <a:off x="10348441" y="57443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工作表" showAsIcon="1" r:id="rId6" imgW="914400" imgH="828720" progId="Excel.Sheet.12">
                  <p:embed/>
                </p:oleObj>
              </mc:Choice>
              <mc:Fallback>
                <p:oleObj name="工作表" showAsIcon="1" r:id="rId6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48441" y="57443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45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/>
              <a:t>Smart Module </a:t>
            </a:r>
            <a:r>
              <a:rPr lang="en-US" altLang="zh-CN" dirty="0" err="1"/>
              <a:t>Underfilm</a:t>
            </a:r>
            <a:r>
              <a:rPr lang="en-US" altLang="zh-CN" dirty="0"/>
              <a:t> Ordering </a:t>
            </a:r>
            <a:r>
              <a:rPr lang="en-US" altLang="zh-CN" dirty="0" smtClean="0">
                <a:latin typeface="+mj-lt"/>
              </a:rPr>
              <a:t>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284277"/>
              </p:ext>
            </p:extLst>
          </p:nvPr>
        </p:nvGraphicFramePr>
        <p:xfrm>
          <a:off x="2278782" y="1845618"/>
          <a:ext cx="7416824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954875800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1585056128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8203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j-lt"/>
                        </a:rPr>
                        <a:t>原始 </a:t>
                      </a:r>
                      <a:r>
                        <a:rPr lang="en-US" altLang="zh-CN" sz="1600" dirty="0" smtClean="0">
                          <a:latin typeface="+mj-lt"/>
                        </a:rPr>
                        <a:t>OC</a:t>
                      </a:r>
                      <a:endParaRPr lang="zh-CN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+mj-lt"/>
                        </a:rPr>
                        <a:t>Underfilm</a:t>
                      </a:r>
                      <a:r>
                        <a:rPr lang="en-US" altLang="zh-CN" sz="1600" dirty="0" smtClean="0">
                          <a:latin typeface="+mj-lt"/>
                        </a:rPr>
                        <a:t> </a:t>
                      </a:r>
                      <a:r>
                        <a:rPr lang="zh-CN" altLang="en-US" sz="1600" dirty="0" smtClean="0">
                          <a:latin typeface="+mj-lt"/>
                        </a:rPr>
                        <a:t>点胶 </a:t>
                      </a:r>
                      <a:r>
                        <a:rPr lang="en-US" altLang="zh-CN" sz="1600" dirty="0" smtClean="0">
                          <a:latin typeface="+mj-lt"/>
                        </a:rPr>
                        <a:t>OC</a:t>
                      </a:r>
                      <a:endParaRPr lang="zh-CN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43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088463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SC20CEA-8GB-STD</a:t>
                      </a: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SC20CEPA-8GB-UGAS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G</a:t>
                      </a:r>
                      <a:endParaRPr lang="zh-CN" sz="14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823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088463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SC20CEA-8GB-STDDS</a:t>
                      </a: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SC20CEPA-8GB-UGAD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G</a:t>
                      </a:r>
                      <a:endParaRPr lang="zh-CN" sz="14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230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088463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SC20CEPB-8GB-UGAS</a:t>
                      </a: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SC20CEPB-8GB-UGAS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G</a:t>
                      </a:r>
                      <a:endParaRPr lang="zh-CN" sz="14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163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088463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SC20CEPB-8GB-UGAD</a:t>
                      </a:r>
                      <a:endParaRPr lang="zh-CN" sz="1400"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SC20CEPB-8GB-UGAD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G</a:t>
                      </a:r>
                      <a:endParaRPr lang="zh-CN" sz="14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24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088463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SC20CEPE-8GB-UGNS</a:t>
                      </a:r>
                      <a:endParaRPr lang="zh-CN" sz="1400"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SC20CEPE-8GB-UGNS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G</a:t>
                      </a:r>
                      <a:endParaRPr lang="zh-CN" sz="14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1315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088463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SC20CEPE-8GB-UGND</a:t>
                      </a:r>
                      <a:endParaRPr lang="zh-CN" sz="1400"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SC20CEPE-8GB-UGND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G</a:t>
                      </a:r>
                      <a:endParaRPr lang="zh-CN" sz="14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80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088463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SC20WSA-8GB-STD</a:t>
                      </a:r>
                      <a:endParaRPr lang="zh-CN" sz="1400"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SC20WSA-8GB-UNN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G</a:t>
                      </a:r>
                      <a:endParaRPr lang="zh-CN" sz="14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2460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6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GPS </a:t>
            </a:r>
            <a:r>
              <a:rPr lang="en-US" altLang="zh-CN" dirty="0">
                <a:latin typeface="+mj-lt"/>
              </a:rPr>
              <a:t>Module </a:t>
            </a:r>
            <a:r>
              <a:rPr lang="en-US" altLang="zh-CN" dirty="0" smtClean="0">
                <a:latin typeface="+mj-lt"/>
              </a:rPr>
              <a:t>Ordering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50790" y="1485578"/>
            <a:ext cx="588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L 7 0 RE L- M37</a:t>
            </a:r>
            <a:endParaRPr lang="zh-CN" altLang="en-US" sz="3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2549350" y="2154357"/>
            <a:ext cx="0" cy="32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423350" y="2141602"/>
            <a:ext cx="25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595828" y="2142901"/>
            <a:ext cx="61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776776" y="5257471"/>
            <a:ext cx="297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L: GPS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61747" y="4450907"/>
            <a:ext cx="266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7: External antenna</a:t>
            </a:r>
          </a:p>
          <a:p>
            <a:r>
              <a:rPr lang="en-US" altLang="zh-CN" sz="1400" dirty="0" smtClean="0"/>
              <a:t>8: Embedded antenna</a:t>
            </a:r>
          </a:p>
          <a:p>
            <a:r>
              <a:rPr lang="en-US" altLang="zh-CN" sz="1400" dirty="0" smtClean="0"/>
              <a:t>9: Chip antenna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23094" y="3865652"/>
            <a:ext cx="37732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400" dirty="0"/>
              <a:t>0</a:t>
            </a:r>
            <a:r>
              <a:rPr lang="en-US" altLang="zh-CN" sz="1400" dirty="0" smtClean="0"/>
              <a:t>: No GLONASS</a:t>
            </a:r>
          </a:p>
          <a:p>
            <a:r>
              <a:rPr lang="en-US" altLang="zh-CN" sz="1400" dirty="0"/>
              <a:t> 6</a:t>
            </a:r>
            <a:r>
              <a:rPr lang="en-US" altLang="zh-CN" sz="1400" dirty="0" smtClean="0"/>
              <a:t>: </a:t>
            </a:r>
            <a:r>
              <a:rPr lang="en-US" altLang="zh-CN" sz="1400" dirty="0" smtClean="0"/>
              <a:t>Support </a:t>
            </a:r>
            <a:r>
              <a:rPr lang="en-US" altLang="zh-CN" sz="1400" dirty="0" smtClean="0"/>
              <a:t>GPS+GLONASS</a:t>
            </a:r>
            <a:endParaRPr lang="en-US" altLang="zh-CN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4865974" y="2166792"/>
            <a:ext cx="7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80165" y="2154357"/>
            <a:ext cx="0" cy="2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165" y="2409139"/>
            <a:ext cx="241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743167" y="1713164"/>
            <a:ext cx="2596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Chipset </a:t>
            </a:r>
            <a:r>
              <a:rPr lang="en-US" altLang="zh-CN" sz="1400" dirty="0" smtClean="0"/>
              <a:t>Platform</a:t>
            </a:r>
          </a:p>
          <a:p>
            <a:r>
              <a:rPr lang="en-US" altLang="zh-CN" sz="1400" dirty="0" smtClean="0"/>
              <a:t>M33: MT3333</a:t>
            </a:r>
          </a:p>
          <a:p>
            <a:r>
              <a:rPr lang="en-US" altLang="zh-CN" sz="1400" dirty="0" smtClean="0"/>
              <a:t>M37</a:t>
            </a:r>
            <a:r>
              <a:rPr lang="en-US" altLang="zh-CN" sz="1400" dirty="0"/>
              <a:t>: </a:t>
            </a:r>
            <a:r>
              <a:rPr lang="en-US" altLang="zh-CN" sz="1400" dirty="0" smtClean="0"/>
              <a:t>MT3337</a:t>
            </a:r>
            <a:endParaRPr lang="en-US" altLang="zh-CN" sz="1400" dirty="0"/>
          </a:p>
          <a:p>
            <a:r>
              <a:rPr lang="en-US" altLang="zh-CN" sz="1400" dirty="0" smtClean="0"/>
              <a:t>M39</a:t>
            </a:r>
            <a:r>
              <a:rPr lang="en-US" altLang="zh-CN" sz="1400" dirty="0"/>
              <a:t>: </a:t>
            </a:r>
            <a:r>
              <a:rPr lang="en-US" altLang="zh-CN" sz="1400" dirty="0" smtClean="0"/>
              <a:t>MT3339</a:t>
            </a:r>
          </a:p>
          <a:p>
            <a:r>
              <a:rPr lang="en-US" altLang="zh-CN" sz="1400" dirty="0" smtClean="0"/>
              <a:t>S44: </a:t>
            </a:r>
            <a:r>
              <a:rPr lang="en-US" altLang="zh-CN" sz="1400" dirty="0" err="1" smtClean="0"/>
              <a:t>SiRF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StarIV</a:t>
            </a:r>
            <a:endParaRPr lang="en-US" altLang="zh-CN" sz="14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3863510" y="2154357"/>
            <a:ext cx="0" cy="129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863510" y="3450357"/>
            <a:ext cx="37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732818" y="2829503"/>
            <a:ext cx="297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Embedded </a:t>
            </a:r>
            <a:r>
              <a:rPr lang="en-US" altLang="zh-CN" sz="1400" dirty="0" smtClean="0"/>
              <a:t>LNA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549350" y="5364889"/>
            <a:ext cx="511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909390" y="2158166"/>
            <a:ext cx="0" cy="255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783390" y="2139306"/>
            <a:ext cx="25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183908" y="2141580"/>
            <a:ext cx="25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309908" y="2131909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309908" y="4064777"/>
            <a:ext cx="42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909390" y="4714166"/>
            <a:ext cx="47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318141" y="2149161"/>
            <a:ext cx="25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439574" y="2166792"/>
            <a:ext cx="0" cy="75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9574" y="2910967"/>
            <a:ext cx="31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764317" y="3222912"/>
            <a:ext cx="297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RE: Enhanced ROM Version</a:t>
            </a:r>
          </a:p>
          <a:p>
            <a:r>
              <a:rPr lang="en-US" altLang="zh-CN" sz="1400" dirty="0" smtClean="0"/>
              <a:t>B: </a:t>
            </a:r>
            <a:r>
              <a:rPr lang="en-US" altLang="zh-CN" sz="1400" dirty="0" smtClean="0"/>
              <a:t>Support </a:t>
            </a:r>
            <a:r>
              <a:rPr lang="en-US" altLang="zh-CN" sz="1400" dirty="0" err="1" smtClean="0"/>
              <a:t>GPS+Beidou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5312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Product Inquiry on Web</a:t>
            </a:r>
            <a:endParaRPr lang="zh-CN" altLang="en-US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78" y="3717826"/>
            <a:ext cx="5387504" cy="2078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741" y="1526418"/>
            <a:ext cx="7105650" cy="21240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56294" y="2709715"/>
            <a:ext cx="864096" cy="2160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9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614" y="477466"/>
            <a:ext cx="11062648" cy="279162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Top Mark of LTE Module</a:t>
            </a:r>
            <a:endParaRPr lang="zh-CN" altLang="en-US" dirty="0">
              <a:latin typeface="+mj-lt"/>
            </a:endParaRPr>
          </a:p>
        </p:txBody>
      </p:sp>
      <p:pic>
        <p:nvPicPr>
          <p:cNvPr id="9" name="Picture 2" descr="6f86b9924e4b57692d1577587220bf942fd5525d@zim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62" y="1845618"/>
            <a:ext cx="5400600" cy="382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7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198662" y="837506"/>
            <a:ext cx="6298514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+mj-lt"/>
                <a:ea typeface="黑体" panose="02010609060101010101" pitchFamily="49" charset="-122"/>
                <a:cs typeface="Arial" pitchFamily="34" charset="0"/>
              </a:rPr>
              <a:t>1,Ordering </a:t>
            </a:r>
            <a:r>
              <a:rPr lang="en-US" altLang="zh-CN" sz="3200" dirty="0" smtClean="0">
                <a:ln w="12700">
                  <a:noFill/>
                  <a:prstDash val="solid"/>
                </a:ln>
                <a:solidFill>
                  <a:srgbClr val="262626"/>
                </a:solidFill>
                <a:latin typeface="+mj-lt"/>
                <a:ea typeface="黑体" panose="02010609060101010101" pitchFamily="49" charset="-122"/>
                <a:cs typeface="Arial" pitchFamily="34" charset="0"/>
              </a:rPr>
              <a:t>Code (OC)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+mj-lt"/>
              <a:ea typeface="黑体" panose="02010609060101010101" pitchFamily="49" charset="-122"/>
              <a:cs typeface="Arial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3200" b="1" dirty="0">
                <a:ln w="12700">
                  <a:noFill/>
                  <a:prstDash val="solid"/>
                </a:ln>
                <a:solidFill>
                  <a:srgbClr val="D60026"/>
                </a:solidFill>
                <a:latin typeface="+mj-lt"/>
                <a:ea typeface="黑体" panose="02010609060101010101" pitchFamily="49" charset="-122"/>
                <a:cs typeface="Arial" panose="020B0604020202020204" pitchFamily="34" charset="0"/>
              </a:rPr>
              <a:t>2,EVB Kits</a:t>
            </a: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endParaRPr lang="zh-CN" altLang="en-US" sz="3200" b="1" dirty="0">
              <a:ln w="12700">
                <a:noFill/>
                <a:prstDash val="solid"/>
              </a:ln>
              <a:solidFill>
                <a:srgbClr val="D60026"/>
              </a:solidFill>
              <a:latin typeface="+mj-lt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UMTS&amp;LTE </a:t>
            </a:r>
            <a:r>
              <a:rPr lang="en-US" altLang="zh-CN" dirty="0" smtClean="0">
                <a:latin typeface="+mj-lt"/>
              </a:rPr>
              <a:t>EVB -B Kit  </a:t>
            </a:r>
            <a:r>
              <a:rPr lang="en-US" altLang="zh-CN" dirty="0">
                <a:latin typeface="+mj-lt"/>
              </a:rPr>
              <a:t>(with Type C )</a:t>
            </a:r>
            <a:endParaRPr lang="zh-CN" altLang="en-US" dirty="0"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45235" y="5561476"/>
            <a:ext cx="3024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UMTS&amp;LTE EVB Kit -B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439540" y="5486144"/>
            <a:ext cx="50765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UMTS&amp;LTE </a:t>
            </a:r>
            <a:r>
              <a:rPr lang="en-US" altLang="zh-CN" dirty="0" smtClean="0"/>
              <a:t>EVB-B Kit with TE-A Boards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40" y="1277881"/>
            <a:ext cx="5406016" cy="40750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27454" y="2339739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LTE Module TE-A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5286" y="2463657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FC20 TE-A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50251" y="3877163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Codec</a:t>
            </a:r>
          </a:p>
          <a:p>
            <a:r>
              <a:rPr lang="en-US" altLang="zh-CN" sz="1600" b="1" dirty="0" smtClean="0">
                <a:solidFill>
                  <a:srgbClr val="FF0000"/>
                </a:solidFill>
              </a:rPr>
              <a:t>Board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" y="1279066"/>
            <a:ext cx="5339452" cy="4084121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221084"/>
              </p:ext>
            </p:extLst>
          </p:nvPr>
        </p:nvGraphicFramePr>
        <p:xfrm>
          <a:off x="5510180" y="590164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Acrobat Document" showAsIcon="1" r:id="rId6" imgW="914400" imgH="828720" progId="AcroExch.Document.DC">
                  <p:embed/>
                </p:oleObj>
              </mc:Choice>
              <mc:Fallback>
                <p:oleObj name="Acrobat Document" showAsIcon="1" r:id="rId6" imgW="914400" imgH="82872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10180" y="590164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31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UMTS&amp;LTE EVB </a:t>
            </a:r>
            <a:r>
              <a:rPr lang="en-US" altLang="zh-CN" dirty="0" smtClean="0">
                <a:latin typeface="+mj-lt"/>
              </a:rPr>
              <a:t>Kit  </a:t>
            </a:r>
            <a:r>
              <a:rPr lang="en-US" altLang="zh-CN" dirty="0">
                <a:latin typeface="+mj-lt"/>
              </a:rPr>
              <a:t>(with Micro USB ) </a:t>
            </a:r>
            <a:endParaRPr lang="zh-CN" altLang="en-US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1243733"/>
            <a:ext cx="5906253" cy="46085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380" y="1498641"/>
            <a:ext cx="5353212" cy="39400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45235" y="5561476"/>
            <a:ext cx="3024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UMTS&amp;LTE EVB Kit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95306" y="5578794"/>
            <a:ext cx="410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UMTS&amp;LTE </a:t>
            </a:r>
            <a:r>
              <a:rPr lang="en-US" altLang="zh-CN" dirty="0" smtClean="0"/>
              <a:t>Kit with TE-A Boards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543478" y="2555170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LTE Module TE-A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1510" y="4005858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Codec</a:t>
            </a:r>
          </a:p>
          <a:p>
            <a:r>
              <a:rPr lang="en-US" altLang="zh-CN" sz="1600" b="1" dirty="0" smtClean="0">
                <a:solidFill>
                  <a:srgbClr val="FF0000"/>
                </a:solidFill>
              </a:rPr>
              <a:t>Board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5286" y="2133650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FC20 TE-A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199065"/>
              </p:ext>
            </p:extLst>
          </p:nvPr>
        </p:nvGraphicFramePr>
        <p:xfrm>
          <a:off x="5525140" y="590164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Acrobat Document" showAsIcon="1" r:id="rId6" imgW="914400" imgH="828720" progId="AcroExch.Document.DC">
                  <p:embed/>
                </p:oleObj>
              </mc:Choice>
              <mc:Fallback>
                <p:oleObj name="Acrobat Document" showAsIcon="1" r:id="rId6" imgW="914400" imgH="828720" progId="AcroExch.Document.DC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5140" y="590164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7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198662" y="549474"/>
            <a:ext cx="6298514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3200" b="1" dirty="0">
                <a:ln w="12700">
                  <a:noFill/>
                  <a:prstDash val="solid"/>
                </a:ln>
                <a:solidFill>
                  <a:srgbClr val="D60026"/>
                </a:solidFill>
                <a:latin typeface="+mj-lt"/>
                <a:ea typeface="黑体" panose="02010609060101010101" pitchFamily="49" charset="-122"/>
                <a:cs typeface="Arial" panose="020B0604020202020204" pitchFamily="34" charset="0"/>
              </a:rPr>
              <a:t>1,Ordering </a:t>
            </a:r>
            <a:r>
              <a:rPr lang="en-US" altLang="zh-CN" sz="3200" b="1" dirty="0" smtClean="0">
                <a:ln w="12700">
                  <a:noFill/>
                  <a:prstDash val="solid"/>
                </a:ln>
                <a:solidFill>
                  <a:srgbClr val="D60026"/>
                </a:solidFill>
                <a:latin typeface="+mj-lt"/>
                <a:ea typeface="黑体" panose="02010609060101010101" pitchFamily="49" charset="-122"/>
                <a:cs typeface="Arial" panose="020B0604020202020204" pitchFamily="34" charset="0"/>
              </a:rPr>
              <a:t>Code (OC)</a:t>
            </a:r>
            <a:endParaRPr lang="en-US" altLang="zh-CN" sz="3200" b="1" dirty="0">
              <a:ln w="12700">
                <a:noFill/>
                <a:prstDash val="solid"/>
              </a:ln>
              <a:solidFill>
                <a:srgbClr val="D60026"/>
              </a:solidFill>
              <a:latin typeface="+mj-lt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1087755"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+mj-lt"/>
                <a:ea typeface="黑体" panose="02010609060101010101" pitchFamily="49" charset="-122"/>
                <a:cs typeface="Arial" pitchFamily="34" charset="0"/>
              </a:rPr>
              <a:t>2,EVB Board</a:t>
            </a:r>
            <a:endParaRPr lang="zh-CN" altLang="en-US" sz="3200" dirty="0">
              <a:ln w="12700">
                <a:noFill/>
                <a:prstDash val="solid"/>
              </a:ln>
              <a:solidFill>
                <a:srgbClr val="262626"/>
              </a:solidFill>
              <a:latin typeface="+mj-lt"/>
              <a:ea typeface="黑体" panose="02010609060101010101" pitchFamily="49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Ordering Code List  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000456"/>
              </p:ext>
            </p:extLst>
          </p:nvPr>
        </p:nvGraphicFramePr>
        <p:xfrm>
          <a:off x="818808" y="1197546"/>
          <a:ext cx="10297144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407">
                  <a:extLst>
                    <a:ext uri="{9D8B030D-6E8A-4147-A177-3AD203B41FA5}">
                      <a16:colId xmlns:a16="http://schemas.microsoft.com/office/drawing/2014/main" val="2355089491"/>
                    </a:ext>
                  </a:extLst>
                </a:gridCol>
                <a:gridCol w="4266676">
                  <a:extLst>
                    <a:ext uri="{9D8B030D-6E8A-4147-A177-3AD203B41FA5}">
                      <a16:colId xmlns:a16="http://schemas.microsoft.com/office/drawing/2014/main" val="584164876"/>
                    </a:ext>
                  </a:extLst>
                </a:gridCol>
                <a:gridCol w="2878061">
                  <a:extLst>
                    <a:ext uri="{9D8B030D-6E8A-4147-A177-3AD203B41FA5}">
                      <a16:colId xmlns:a16="http://schemas.microsoft.com/office/drawing/2014/main" val="4123535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Ordering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6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UMTS&amp;LTE EVB Kit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UMTS&amp;LTEEVB-KIT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3G&amp;4G EVB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755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FC20-TE-A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FC20TEA-Q73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88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WIFI</a:t>
                      </a:r>
                      <a:r>
                        <a:rPr lang="en-US" altLang="zh-CN" baseline="0" dirty="0" smtClean="0"/>
                        <a:t> and Ethernet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EC20-CE</a:t>
                      </a:r>
                      <a:r>
                        <a:rPr lang="en-US" altLang="zh-CN" baseline="0" dirty="0" smtClean="0"/>
                        <a:t>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EC20CEFAGTEA-512-STD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LTE</a:t>
                      </a:r>
                      <a:r>
                        <a:rPr lang="en-US" altLang="zh-CN" baseline="0" dirty="0" smtClean="0"/>
                        <a:t> Cat4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04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EC25</a:t>
                      </a:r>
                      <a:r>
                        <a:rPr lang="en-US" altLang="zh-CN" baseline="0" dirty="0" smtClean="0"/>
                        <a:t> –E-TE-A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EC25EFATEA-512-STD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LTE</a:t>
                      </a:r>
                      <a:r>
                        <a:rPr lang="en-US" altLang="zh-CN" baseline="0" dirty="0" smtClean="0"/>
                        <a:t> Cat4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8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UC20-G-TE-A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UC20GDTEA-128-STD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WCDMA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8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BG96-TE-A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BG96MATEA-128-SGN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eMTC</a:t>
                      </a:r>
                      <a:r>
                        <a:rPr lang="en-US" altLang="zh-CN" dirty="0" smtClean="0"/>
                        <a:t>/NB </a:t>
                      </a:r>
                      <a:r>
                        <a:rPr lang="en-US" altLang="zh-CN" dirty="0" err="1" smtClean="0"/>
                        <a:t>IoT</a:t>
                      </a:r>
                      <a:r>
                        <a:rPr lang="en-US" altLang="zh-CN" dirty="0" smtClean="0"/>
                        <a:t>/GPRS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720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BG96-NA-TE-A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BG96NAMATEA-128-SGN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eMTC</a:t>
                      </a:r>
                      <a:r>
                        <a:rPr lang="en-US" altLang="zh-CN" dirty="0" smtClean="0"/>
                        <a:t>/NB </a:t>
                      </a:r>
                      <a:r>
                        <a:rPr lang="en-US" altLang="zh-CN" dirty="0" err="1" smtClean="0"/>
                        <a:t>IoT</a:t>
                      </a:r>
                      <a:r>
                        <a:rPr lang="en-US" altLang="zh-CN" dirty="0" smtClean="0"/>
                        <a:t>/GPRS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3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BG36-TE-A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BG36MATEA-128-SGN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eMTC</a:t>
                      </a:r>
                      <a:r>
                        <a:rPr lang="en-US" altLang="zh-CN" dirty="0" smtClean="0"/>
                        <a:t>/NB </a:t>
                      </a:r>
                      <a:r>
                        <a:rPr lang="en-US" altLang="zh-CN" dirty="0" err="1" smtClean="0"/>
                        <a:t>IoT</a:t>
                      </a:r>
                      <a:r>
                        <a:rPr lang="en-US" altLang="zh-CN" dirty="0" smtClean="0"/>
                        <a:t>/GPRS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289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3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LTE OPEN EVB Kit </a:t>
            </a:r>
            <a:endParaRPr lang="zh-CN" altLang="en-US" dirty="0">
              <a:latin typeface="+mj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198" y="1629594"/>
            <a:ext cx="5760640" cy="39800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56" y="1629594"/>
            <a:ext cx="5515527" cy="392085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687494" y="2771194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LTE Module TE-A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47534" y="4313544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Codec</a:t>
            </a:r>
          </a:p>
          <a:p>
            <a:r>
              <a:rPr lang="en-US" altLang="zh-CN" sz="1600" b="1" dirty="0" smtClean="0">
                <a:solidFill>
                  <a:srgbClr val="FF0000"/>
                </a:solidFill>
              </a:rPr>
              <a:t>Board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9302" y="2349674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FC20 TE-A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6774" y="5597980"/>
            <a:ext cx="33121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LTE OPEN EVB Kit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815286" y="5618399"/>
            <a:ext cx="5112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LTE OPEN EVB Kit with TE-A Boards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074095"/>
              </p:ext>
            </p:extLst>
          </p:nvPr>
        </p:nvGraphicFramePr>
        <p:xfrm>
          <a:off x="5533553" y="582645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Acrobat Document" showAsIcon="1" r:id="rId6" imgW="914400" imgH="828720" progId="AcroExch.Document.DC">
                  <p:embed/>
                </p:oleObj>
              </mc:Choice>
              <mc:Fallback>
                <p:oleObj name="Acrobat Document" showAsIcon="1" r:id="rId6" imgW="914400" imgH="828720" progId="AcroExch.Document.DC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3553" y="582645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30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Ordering Code List  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93251"/>
              </p:ext>
            </p:extLst>
          </p:nvPr>
        </p:nvGraphicFramePr>
        <p:xfrm>
          <a:off x="622598" y="1629594"/>
          <a:ext cx="11089232" cy="132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1879">
                  <a:extLst>
                    <a:ext uri="{9D8B030D-6E8A-4147-A177-3AD203B41FA5}">
                      <a16:colId xmlns:a16="http://schemas.microsoft.com/office/drawing/2014/main" val="2355089491"/>
                    </a:ext>
                  </a:extLst>
                </a:gridCol>
                <a:gridCol w="3896913">
                  <a:extLst>
                    <a:ext uri="{9D8B030D-6E8A-4147-A177-3AD203B41FA5}">
                      <a16:colId xmlns:a16="http://schemas.microsoft.com/office/drawing/2014/main" val="584164876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412353599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Ordering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6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LTE OPEN EVB Kit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LTEOPENEVB-KIT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1088463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QuecOpen</a:t>
                      </a:r>
                      <a:r>
                        <a:rPr lang="en-US" altLang="zh-CN" sz="1800" baseline="30000" dirty="0" err="1" smtClean="0">
                          <a:ea typeface="Verdana" pitchFamily="34" charset="0"/>
                          <a:cs typeface="Verdana" pitchFamily="34" charset="0"/>
                        </a:rPr>
                        <a:t>TM</a:t>
                      </a:r>
                      <a:r>
                        <a:rPr lang="en-US" altLang="zh-CN" sz="1800" baseline="30000" dirty="0" smtClean="0"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en-US" altLang="zh-CN" sz="2000" dirty="0" smtClean="0">
                          <a:ea typeface="Verdana" pitchFamily="34" charset="0"/>
                          <a:cs typeface="Verdana" pitchFamily="34" charset="0"/>
                        </a:rPr>
                        <a:t>Solution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755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FC20-TE-A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FC20TEA-Q73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WIFI</a:t>
                      </a:r>
                      <a:r>
                        <a:rPr lang="en-US" altLang="zh-CN" baseline="0" dirty="0" smtClean="0"/>
                        <a:t> and Ethernet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68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Smart EVB Kit –SC20 </a:t>
            </a:r>
            <a:endParaRPr lang="zh-CN" altLang="en-US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1073787"/>
            <a:ext cx="5998538" cy="4680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06" y="1413570"/>
            <a:ext cx="5232929" cy="3960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34766" y="5578696"/>
            <a:ext cx="2808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SC20 EVB Kit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40442" y="5602315"/>
            <a:ext cx="410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EVB Kit with TE-A Board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63358" y="2767973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SC20 Module TE-A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59632"/>
              </p:ext>
            </p:extLst>
          </p:nvPr>
        </p:nvGraphicFramePr>
        <p:xfrm>
          <a:off x="5498471" y="5810371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Acrobat Document" showAsIcon="1" r:id="rId6" imgW="914400" imgH="828720" progId="AcroExch.Document.DC">
                  <p:embed/>
                </p:oleObj>
              </mc:Choice>
              <mc:Fallback>
                <p:oleObj name="Acrobat Document" showAsIcon="1" r:id="rId6" imgW="914400" imgH="828720" progId="AcroExch.Document.DC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98471" y="5810371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5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Smart EVB Kit  - SC60 </a:t>
            </a:r>
            <a:endParaRPr lang="zh-CN" altLang="en-US" dirty="0"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03084" y="6202052"/>
            <a:ext cx="53285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SC60 EVB Kit with SC60 TE-A Board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774" y="1053530"/>
            <a:ext cx="6696744" cy="514852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30910" y="3166643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SC60 Module TE-A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541347"/>
              </p:ext>
            </p:extLst>
          </p:nvPr>
        </p:nvGraphicFramePr>
        <p:xfrm>
          <a:off x="9670454" y="316663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Acrobat Document" showAsIcon="1" r:id="rId5" imgW="914400" imgH="828720" progId="AcroExch.Document.DC">
                  <p:embed/>
                </p:oleObj>
              </mc:Choice>
              <mc:Fallback>
                <p:oleObj name="Acrobat Document" showAsIcon="1" r:id="rId5" imgW="914400" imgH="828720" progId="AcroExch.Document.DC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70454" y="316663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7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Ordering Code List  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697157"/>
              </p:ext>
            </p:extLst>
          </p:nvPr>
        </p:nvGraphicFramePr>
        <p:xfrm>
          <a:off x="818808" y="1485578"/>
          <a:ext cx="10297144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142">
                  <a:extLst>
                    <a:ext uri="{9D8B030D-6E8A-4147-A177-3AD203B41FA5}">
                      <a16:colId xmlns:a16="http://schemas.microsoft.com/office/drawing/2014/main" val="2355089491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584164876"/>
                    </a:ext>
                  </a:extLst>
                </a:gridCol>
                <a:gridCol w="2572474">
                  <a:extLst>
                    <a:ext uri="{9D8B030D-6E8A-4147-A177-3AD203B41FA5}">
                      <a16:colId xmlns:a16="http://schemas.microsoft.com/office/drawing/2014/main" val="4123535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Ordering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6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SC20 EVB Kit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SMARTEVB-KIT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 latinLnBrk="0"/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755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SC60-EVB</a:t>
                      </a:r>
                      <a:r>
                        <a:rPr lang="en-US" altLang="zh-CN" baseline="0" dirty="0" smtClean="0"/>
                        <a:t> Kit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SMARTEVBDL-KIT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Support</a:t>
                      </a:r>
                      <a:r>
                        <a:rPr lang="en-US" altLang="zh-CN" baseline="0" dirty="0" smtClean="0"/>
                        <a:t> dual LCM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SC20</a:t>
                      </a:r>
                      <a:r>
                        <a:rPr lang="en-US" altLang="zh-CN" baseline="0" dirty="0" smtClean="0"/>
                        <a:t>- E-TE-A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SC20ESATEA-8GB-STD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8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1088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SC60-CE-TE-A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SC60CEYATEA-16GB-UGAD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66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65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GSM EVB Kit </a:t>
            </a:r>
            <a:endParaRPr lang="zh-CN" altLang="en-US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56" y="1541245"/>
            <a:ext cx="5155094" cy="3626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174" y="1541245"/>
            <a:ext cx="5933549" cy="35471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0750" y="5333204"/>
            <a:ext cx="2808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GSM EVB Kit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31310" y="5348568"/>
            <a:ext cx="410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GSM EVB Kit with TE-A Board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767614" y="2523563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MC60 Module TE-A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824014"/>
              </p:ext>
            </p:extLst>
          </p:nvPr>
        </p:nvGraphicFramePr>
        <p:xfrm>
          <a:off x="5231110" y="557605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name="Acrobat Document" showAsIcon="1" r:id="rId6" imgW="914400" imgH="828720" progId="AcroExch.Document.DC">
                  <p:embed/>
                </p:oleObj>
              </mc:Choice>
              <mc:Fallback>
                <p:oleObj name="Acrobat Document" showAsIcon="1" r:id="rId6" imgW="914400" imgH="828720" progId="AcroExch.Document.DC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1110" y="557605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0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Ordering Code List  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867456"/>
              </p:ext>
            </p:extLst>
          </p:nvPr>
        </p:nvGraphicFramePr>
        <p:xfrm>
          <a:off x="1270670" y="1269554"/>
          <a:ext cx="9865094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3">
                  <a:extLst>
                    <a:ext uri="{9D8B030D-6E8A-4147-A177-3AD203B41FA5}">
                      <a16:colId xmlns:a16="http://schemas.microsoft.com/office/drawing/2014/main" val="2355089491"/>
                    </a:ext>
                  </a:extLst>
                </a:gridCol>
                <a:gridCol w="3600401">
                  <a:extLst>
                    <a:ext uri="{9D8B030D-6E8A-4147-A177-3AD203B41FA5}">
                      <a16:colId xmlns:a16="http://schemas.microsoft.com/office/drawing/2014/main" val="584164876"/>
                    </a:ext>
                  </a:extLst>
                </a:gridCol>
                <a:gridCol w="3528390">
                  <a:extLst>
                    <a:ext uri="{9D8B030D-6E8A-4147-A177-3AD203B41FA5}">
                      <a16:colId xmlns:a16="http://schemas.microsoft.com/office/drawing/2014/main" val="4123535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Ordering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6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GSM EVB Kit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GSMEVB-KIT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GSM</a:t>
                      </a:r>
                      <a:r>
                        <a:rPr lang="en-US" baseline="0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and BC95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755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M26-TE-A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M26FBTEA-030BT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Support</a:t>
                      </a:r>
                      <a:r>
                        <a:rPr lang="en-US" baseline="0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BT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62894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MC20-TE-A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MC20CATEA-04-STD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MC20E-TE-A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88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MC20ECATEA-04-BLE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Support BT4.0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8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884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20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0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MINI </a:t>
            </a:r>
            <a:r>
              <a:rPr lang="en-US" altLang="zh-CN" dirty="0" err="1">
                <a:latin typeface="+mj-lt"/>
              </a:rPr>
              <a:t>PCIe</a:t>
            </a:r>
            <a:r>
              <a:rPr lang="en-US" altLang="zh-CN" dirty="0">
                <a:latin typeface="+mj-lt"/>
              </a:rPr>
              <a:t> EVB Kit </a:t>
            </a:r>
            <a:endParaRPr lang="zh-CN" altLang="en-US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72" y="1409438"/>
            <a:ext cx="5472608" cy="33367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380" y="1401463"/>
            <a:ext cx="5635724" cy="35519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0750" y="4953452"/>
            <a:ext cx="2808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MINIPCIE EVB Kit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39222" y="4953452"/>
            <a:ext cx="55446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MINIPCIE EVB Kit with MINI </a:t>
            </a:r>
            <a:r>
              <a:rPr lang="en-US" altLang="zh-CN" dirty="0" err="1" smtClean="0"/>
              <a:t>PCIe</a:t>
            </a:r>
            <a:r>
              <a:rPr lang="en-US" altLang="zh-CN" dirty="0" smtClean="0"/>
              <a:t> Module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225179"/>
              </p:ext>
            </p:extLst>
          </p:nvPr>
        </p:nvGraphicFramePr>
        <p:xfrm>
          <a:off x="5324822" y="555707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Acrobat Document" showAsIcon="1" r:id="rId6" imgW="914400" imgH="828720" progId="AcroExch.Document.DC">
                  <p:embed/>
                </p:oleObj>
              </mc:Choice>
              <mc:Fallback>
                <p:oleObj name="Acrobat Document" showAsIcon="1" r:id="rId6" imgW="914400" imgH="828720" progId="AcroExch.Document.DC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24822" y="555707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0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Ordering Code List  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57189"/>
              </p:ext>
            </p:extLst>
          </p:nvPr>
        </p:nvGraphicFramePr>
        <p:xfrm>
          <a:off x="982638" y="1485578"/>
          <a:ext cx="979308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093">
                  <a:extLst>
                    <a:ext uri="{9D8B030D-6E8A-4147-A177-3AD203B41FA5}">
                      <a16:colId xmlns:a16="http://schemas.microsoft.com/office/drawing/2014/main" val="2355089491"/>
                    </a:ext>
                  </a:extLst>
                </a:gridCol>
                <a:gridCol w="4057819">
                  <a:extLst>
                    <a:ext uri="{9D8B030D-6E8A-4147-A177-3AD203B41FA5}">
                      <a16:colId xmlns:a16="http://schemas.microsoft.com/office/drawing/2014/main" val="584164876"/>
                    </a:ext>
                  </a:extLst>
                </a:gridCol>
                <a:gridCol w="2737176">
                  <a:extLst>
                    <a:ext uri="{9D8B030D-6E8A-4147-A177-3AD203B41FA5}">
                      <a16:colId xmlns:a16="http://schemas.microsoft.com/office/drawing/2014/main" val="4123535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Ordering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6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MINI</a:t>
                      </a:r>
                      <a:r>
                        <a:rPr lang="en-US" altLang="zh-CN" baseline="0" dirty="0" smtClean="0"/>
                        <a:t>PCIE</a:t>
                      </a:r>
                      <a:r>
                        <a:rPr lang="en-US" altLang="zh-CN" dirty="0" smtClean="0"/>
                        <a:t> EVB Kit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MINIPCIEEVB-KIT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 latinLnBrk="0"/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755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EC25-E-MINIPCIE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EC25EFA-MINIPCIE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8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01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LTE Module Ordering </a:t>
            </a:r>
            <a:r>
              <a:rPr lang="en-US" altLang="zh-CN" dirty="0" smtClean="0">
                <a:latin typeface="+mj-lt"/>
              </a:rPr>
              <a:t>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46735" y="1029181"/>
            <a:ext cx="7140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E C 20 CE F A S G </a:t>
            </a:r>
            <a:r>
              <a:rPr lang="en-US" altLang="zh-CN" sz="3600" dirty="0"/>
              <a:t>-</a:t>
            </a:r>
            <a:r>
              <a:rPr lang="en-US" altLang="zh-CN" sz="3600" dirty="0" smtClean="0"/>
              <a:t>512-SGNSX</a:t>
            </a:r>
            <a:endParaRPr lang="zh-CN" altLang="en-US" sz="3600" dirty="0"/>
          </a:p>
        </p:txBody>
      </p:sp>
      <p:cxnSp>
        <p:nvCxnSpPr>
          <p:cNvPr id="58" name="直接连接符 57"/>
          <p:cNvCxnSpPr/>
          <p:nvPr/>
        </p:nvCxnSpPr>
        <p:spPr>
          <a:xfrm>
            <a:off x="703013" y="1700824"/>
            <a:ext cx="0" cy="453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31850" y="1697098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985348" y="1697098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141396" y="1692680"/>
            <a:ext cx="0" cy="421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445844" y="1697098"/>
            <a:ext cx="43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2105264" y="1697098"/>
            <a:ext cx="576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197280" y="1697098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664590" y="1682258"/>
            <a:ext cx="0" cy="38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663202" y="5571645"/>
            <a:ext cx="55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7423756" y="6069096"/>
            <a:ext cx="405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M: </a:t>
            </a:r>
            <a:r>
              <a:rPr lang="en-US" altLang="zh-CN" sz="1400" dirty="0" smtClean="0">
                <a:latin typeface="+mn-lt"/>
              </a:rPr>
              <a:t>GSM; U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3G; E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LTE; B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NB-</a:t>
            </a:r>
            <a:r>
              <a:rPr lang="en-US" altLang="zh-CN" sz="1400" dirty="0" err="1" smtClean="0">
                <a:latin typeface="+mn-lt"/>
              </a:rPr>
              <a:t>IoT</a:t>
            </a:r>
            <a:r>
              <a:rPr lang="en-US" altLang="zh-CN" sz="1400" dirty="0" smtClean="0">
                <a:latin typeface="+mn-lt"/>
              </a:rPr>
              <a:t> and </a:t>
            </a:r>
            <a:r>
              <a:rPr lang="en-US" altLang="zh-CN" sz="1400" dirty="0" err="1" smtClean="0">
                <a:latin typeface="+mn-lt"/>
              </a:rPr>
              <a:t>eMTC</a:t>
            </a:r>
            <a:r>
              <a:rPr lang="en-US" altLang="zh-CN" sz="1400" dirty="0" smtClean="0">
                <a:latin typeface="+mn-lt"/>
              </a:rPr>
              <a:t>;   S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Smart; L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GPS; F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err="1" smtClean="0">
                <a:latin typeface="+mn-lt"/>
              </a:rPr>
              <a:t>WiFi</a:t>
            </a:r>
            <a:r>
              <a:rPr lang="en-US" altLang="zh-CN" sz="1400" dirty="0" smtClean="0">
                <a:latin typeface="+mn-lt"/>
              </a:rPr>
              <a:t>; A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Automotive</a:t>
            </a:r>
            <a:endParaRPr lang="zh-CN" altLang="en-US" sz="1400" dirty="0">
              <a:latin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42695" y="5761319"/>
            <a:ext cx="438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Package, C: LCC; G: </a:t>
            </a:r>
            <a:r>
              <a:rPr lang="en-US" altLang="zh-CN" sz="1400" dirty="0" smtClean="0">
                <a:latin typeface="+mn-lt"/>
              </a:rPr>
              <a:t>LGA; P</a:t>
            </a:r>
            <a:r>
              <a:rPr lang="en-US" altLang="zh-CN" sz="1400" dirty="0">
                <a:latin typeface="+mn-lt"/>
              </a:rPr>
              <a:t>: Mini </a:t>
            </a:r>
            <a:r>
              <a:rPr lang="en-US" altLang="zh-CN" sz="1400" dirty="0" err="1">
                <a:latin typeface="+mn-lt"/>
              </a:rPr>
              <a:t>PCIe</a:t>
            </a:r>
            <a:r>
              <a:rPr lang="en-US" altLang="zh-CN" sz="1400" dirty="0">
                <a:latin typeface="+mn-lt"/>
              </a:rPr>
              <a:t>; M: M.2</a:t>
            </a:r>
            <a:endParaRPr lang="zh-CN" altLang="en-US" sz="1400" dirty="0">
              <a:latin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436735" y="5440880"/>
            <a:ext cx="406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21: </a:t>
            </a:r>
            <a:r>
              <a:rPr lang="en-US" altLang="zh-CN" sz="1400" dirty="0" smtClean="0">
                <a:latin typeface="+mn-lt"/>
              </a:rPr>
              <a:t>Cat1; </a:t>
            </a:r>
            <a:r>
              <a:rPr lang="en-US" altLang="zh-CN" sz="1400" dirty="0">
                <a:latin typeface="+mn-lt"/>
              </a:rPr>
              <a:t>20/25: </a:t>
            </a:r>
            <a:r>
              <a:rPr lang="en-US" altLang="zh-CN" sz="1400" dirty="0" smtClean="0">
                <a:latin typeface="+mn-lt"/>
              </a:rPr>
              <a:t>Cat4; 06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Cat6; 12</a:t>
            </a:r>
            <a:r>
              <a:rPr lang="en-US" altLang="zh-CN" sz="1400" dirty="0">
                <a:latin typeface="+mn-lt"/>
              </a:rPr>
              <a:t>: Cat12</a:t>
            </a:r>
          </a:p>
        </p:txBody>
      </p:sp>
      <p:cxnSp>
        <p:nvCxnSpPr>
          <p:cNvPr id="70" name="直接连接符 69"/>
          <p:cNvCxnSpPr/>
          <p:nvPr/>
        </p:nvCxnSpPr>
        <p:spPr>
          <a:xfrm>
            <a:off x="5642041" y="1689263"/>
            <a:ext cx="158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692634" y="1689263"/>
            <a:ext cx="720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6455512" y="1705662"/>
            <a:ext cx="1488" cy="68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455512" y="2375212"/>
            <a:ext cx="75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042775" y="1689263"/>
            <a:ext cx="0" cy="169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035479" y="3369812"/>
            <a:ext cx="21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7372209" y="1699638"/>
            <a:ext cx="38528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No.1, S: Standard; U: </a:t>
            </a:r>
            <a:r>
              <a:rPr lang="en-US" altLang="zh-CN" sz="1400" dirty="0" err="1" smtClean="0">
                <a:latin typeface="+mn-lt"/>
              </a:rPr>
              <a:t>OpenLinux</a:t>
            </a:r>
            <a:endParaRPr lang="en-US" altLang="zh-CN" sz="1400" dirty="0" smtClean="0">
              <a:latin typeface="+mn-lt"/>
            </a:endParaRPr>
          </a:p>
          <a:p>
            <a:r>
              <a:rPr lang="en-US" altLang="zh-CN" sz="1400" dirty="0" smtClean="0">
                <a:latin typeface="+mn-lt"/>
              </a:rPr>
              <a:t>No.2, N: no GNSS; G: GPS</a:t>
            </a:r>
            <a:endParaRPr lang="en-US" altLang="zh-CN" sz="1400" dirty="0">
              <a:latin typeface="+mn-lt"/>
            </a:endParaRPr>
          </a:p>
          <a:p>
            <a:r>
              <a:rPr lang="en-US" altLang="zh-CN" sz="1400" dirty="0" smtClean="0">
                <a:latin typeface="+mn-lt"/>
              </a:rPr>
              <a:t>No.3, N: n</a:t>
            </a:r>
            <a:r>
              <a:rPr lang="en-US" altLang="zh-CN" sz="1400" dirty="0">
                <a:latin typeface="+mn-lt"/>
              </a:rPr>
              <a:t>o</a:t>
            </a:r>
            <a:r>
              <a:rPr lang="en-US" altLang="zh-CN" sz="1400" dirty="0" smtClean="0">
                <a:latin typeface="+mn-lt"/>
              </a:rPr>
              <a:t> APT; A: APT</a:t>
            </a:r>
          </a:p>
          <a:p>
            <a:r>
              <a:rPr lang="en-US" altLang="zh-CN" sz="1400" dirty="0" smtClean="0">
                <a:latin typeface="+mn-lt"/>
              </a:rPr>
              <a:t>No.4, S: Single SIM; D: Dual SIM</a:t>
            </a:r>
          </a:p>
          <a:p>
            <a:r>
              <a:rPr lang="en-US" altLang="zh-CN" sz="1400" dirty="0" smtClean="0">
                <a:latin typeface="+mn-lt"/>
              </a:rPr>
              <a:t>No.5, Factory, X: Flex; Q: </a:t>
            </a:r>
            <a:r>
              <a:rPr lang="en-US" altLang="zh-CN" sz="1400" dirty="0" err="1" smtClean="0">
                <a:latin typeface="+mn-lt"/>
              </a:rPr>
              <a:t>Qisda</a:t>
            </a:r>
            <a:r>
              <a:rPr lang="zh-CN" altLang="en-US" sz="1400" dirty="0" smtClean="0">
                <a:latin typeface="+mn-lt"/>
              </a:rPr>
              <a:t>；</a:t>
            </a:r>
            <a:r>
              <a:rPr lang="en-US" altLang="zh-CN" sz="1400" dirty="0" smtClean="0">
                <a:latin typeface="+mn-lt"/>
              </a:rPr>
              <a:t>A</a:t>
            </a:r>
            <a:r>
              <a:rPr lang="zh-CN" altLang="en-US" sz="1400" dirty="0" smtClean="0">
                <a:latin typeface="+mn-lt"/>
              </a:rPr>
              <a:t>：</a:t>
            </a:r>
            <a:r>
              <a:rPr lang="en-US" altLang="zh-CN" sz="1400" dirty="0" smtClean="0">
                <a:latin typeface="+mn-lt"/>
              </a:rPr>
              <a:t>All</a:t>
            </a:r>
          </a:p>
          <a:p>
            <a:r>
              <a:rPr lang="en-US" altLang="zh-CN" sz="1400" dirty="0" smtClean="0">
                <a:latin typeface="+mn-lt"/>
              </a:rPr>
              <a:t>GW: For China State Grid, </a:t>
            </a:r>
          </a:p>
          <a:p>
            <a:r>
              <a:rPr lang="en-US" altLang="zh-CN" sz="1400" dirty="0" smtClean="0">
                <a:latin typeface="+mn-lt"/>
              </a:rPr>
              <a:t>NW: For South China State Grid</a:t>
            </a:r>
            <a:endParaRPr lang="zh-CN" altLang="en-US" sz="1400" dirty="0">
              <a:latin typeface="+mn-lt"/>
            </a:endParaRPr>
          </a:p>
          <a:p>
            <a:endParaRPr lang="en-US" altLang="zh-CN" sz="1400" dirty="0" smtClean="0">
              <a:latin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393184" y="3235766"/>
            <a:ext cx="341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Memory size, 512: 512MBytes</a:t>
            </a:r>
          </a:p>
        </p:txBody>
      </p:sp>
      <p:cxnSp>
        <p:nvCxnSpPr>
          <p:cNvPr id="78" name="直接连接符 77"/>
          <p:cNvCxnSpPr/>
          <p:nvPr/>
        </p:nvCxnSpPr>
        <p:spPr>
          <a:xfrm>
            <a:off x="2801658" y="1697098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>
            <a:off x="3364950" y="1718076"/>
            <a:ext cx="1" cy="248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3369311" y="4189386"/>
            <a:ext cx="38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7393184" y="4021489"/>
            <a:ext cx="5078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HW version, A: Full </a:t>
            </a:r>
            <a:r>
              <a:rPr lang="en-US" altLang="zh-CN" sz="1400" dirty="0" smtClean="0">
                <a:latin typeface="+mn-lt"/>
              </a:rPr>
              <a:t>function; B</a:t>
            </a:r>
            <a:r>
              <a:rPr lang="en-US" altLang="zh-CN" sz="1400" dirty="0">
                <a:latin typeface="+mn-lt"/>
              </a:rPr>
              <a:t>: For China State Grid,</a:t>
            </a:r>
          </a:p>
          <a:p>
            <a:r>
              <a:rPr lang="en-US" altLang="zh-CN" sz="1400" dirty="0">
                <a:latin typeface="+mn-lt"/>
              </a:rPr>
              <a:t>D: Simple version, No GNSS and RX Diversity</a:t>
            </a:r>
          </a:p>
          <a:p>
            <a:r>
              <a:rPr lang="en-US" altLang="zh-CN" sz="1400" dirty="0">
                <a:latin typeface="+mn-lt"/>
              </a:rPr>
              <a:t>H: Simple version, No </a:t>
            </a:r>
            <a:r>
              <a:rPr lang="en-US" altLang="zh-CN" sz="1400" dirty="0" smtClean="0">
                <a:latin typeface="+mn-lt"/>
              </a:rPr>
              <a:t>GNSS I:</a:t>
            </a:r>
            <a:r>
              <a:rPr lang="en-US" altLang="zh-CN" sz="1400" dirty="0"/>
              <a:t> Simple version, No </a:t>
            </a:r>
            <a:r>
              <a:rPr lang="en-US" altLang="zh-CN" sz="1400" dirty="0" smtClean="0"/>
              <a:t>RX</a:t>
            </a:r>
            <a:endParaRPr lang="en-US" altLang="zh-CN" sz="1400" dirty="0">
              <a:latin typeface="+mn-lt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2961332" y="1711371"/>
            <a:ext cx="1" cy="31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966118" y="4874929"/>
            <a:ext cx="42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7360707" y="4783485"/>
            <a:ext cx="3721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 Platform, F: 9x07; HC:1+1 Flash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2383142" y="1683737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2381541" y="5217872"/>
            <a:ext cx="48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7423756" y="5094224"/>
            <a:ext cx="435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C: No </a:t>
            </a:r>
            <a:r>
              <a:rPr lang="en-US" altLang="zh-CN" sz="1400" dirty="0" smtClean="0">
                <a:latin typeface="+mn-lt"/>
              </a:rPr>
              <a:t>CDMA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 smtClean="0">
                <a:latin typeface="+mn-lt"/>
              </a:rPr>
              <a:t>and EVDO</a:t>
            </a:r>
            <a:r>
              <a:rPr lang="en-US" altLang="zh-CN" sz="1400" dirty="0">
                <a:latin typeface="+mn-lt"/>
              </a:rPr>
              <a:t>; CE: with </a:t>
            </a:r>
            <a:r>
              <a:rPr lang="en-US" altLang="zh-CN" sz="1400" dirty="0" smtClean="0">
                <a:latin typeface="+mn-lt"/>
              </a:rPr>
              <a:t>CDMA and EVDO</a:t>
            </a:r>
            <a:endParaRPr lang="en-US" altLang="zh-CN" sz="1400" dirty="0">
              <a:latin typeface="+mn-lt"/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1133362" y="5905277"/>
            <a:ext cx="61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98105" y="6238654"/>
            <a:ext cx="65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3628316" y="1689274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3797367" y="1693009"/>
            <a:ext cx="1" cy="21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3797367" y="3857651"/>
            <a:ext cx="345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7325488" y="3501384"/>
            <a:ext cx="5034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 G: R2.1; H: </a:t>
            </a:r>
            <a:r>
              <a:rPr lang="en-US" altLang="zh-CN" sz="1400" dirty="0" smtClean="0">
                <a:latin typeface="+mn-lt"/>
              </a:rPr>
              <a:t>Support </a:t>
            </a:r>
            <a:r>
              <a:rPr lang="en-US" altLang="zh-CN" sz="1400" dirty="0" smtClean="0">
                <a:latin typeface="+mn-lt"/>
              </a:rPr>
              <a:t>DFOTA on CEFDKG version</a:t>
            </a:r>
            <a:endParaRPr lang="zh-CN" altLang="en-US" sz="1400" dirty="0">
              <a:latin typeface="+mn-lt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4081990" y="1680161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4237834" y="1695155"/>
            <a:ext cx="1" cy="19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4233297" y="3604788"/>
            <a:ext cx="30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7325488" y="3758986"/>
            <a:ext cx="44540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S: 2+2 </a:t>
            </a:r>
            <a:r>
              <a:rPr lang="en-US" altLang="zh-CN" sz="1400" dirty="0" smtClean="0">
                <a:latin typeface="+mn-lt"/>
              </a:rPr>
              <a:t>Flash; K</a:t>
            </a:r>
            <a:r>
              <a:rPr lang="en-US" altLang="zh-CN" sz="1400" dirty="0">
                <a:latin typeface="+mn-lt"/>
              </a:rPr>
              <a:t>: 2+1 </a:t>
            </a:r>
            <a:r>
              <a:rPr lang="en-US" altLang="zh-CN" sz="1400" dirty="0" smtClean="0">
                <a:latin typeface="+mn-lt"/>
              </a:rPr>
              <a:t>Flash; L: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1+1 Flash</a:t>
            </a:r>
            <a:r>
              <a:rPr lang="en-US" altLang="zh-CN" sz="1400" dirty="0" smtClean="0">
                <a:latin typeface="+mn-lt"/>
              </a:rPr>
              <a:t> </a:t>
            </a:r>
            <a:endParaRPr lang="zh-CN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728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TE-B  </a:t>
            </a:r>
            <a:endParaRPr lang="zh-CN" altLang="en-US" dirty="0"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26" y="1197546"/>
            <a:ext cx="4170586" cy="5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Ordering Code List  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73939"/>
              </p:ext>
            </p:extLst>
          </p:nvPr>
        </p:nvGraphicFramePr>
        <p:xfrm>
          <a:off x="982638" y="1485578"/>
          <a:ext cx="979308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093">
                  <a:extLst>
                    <a:ext uri="{9D8B030D-6E8A-4147-A177-3AD203B41FA5}">
                      <a16:colId xmlns:a16="http://schemas.microsoft.com/office/drawing/2014/main" val="2355089491"/>
                    </a:ext>
                  </a:extLst>
                </a:gridCol>
                <a:gridCol w="4057819">
                  <a:extLst>
                    <a:ext uri="{9D8B030D-6E8A-4147-A177-3AD203B41FA5}">
                      <a16:colId xmlns:a16="http://schemas.microsoft.com/office/drawing/2014/main" val="584164876"/>
                    </a:ext>
                  </a:extLst>
                </a:gridCol>
                <a:gridCol w="2737176">
                  <a:extLst>
                    <a:ext uri="{9D8B030D-6E8A-4147-A177-3AD203B41FA5}">
                      <a16:colId xmlns:a16="http://schemas.microsoft.com/office/drawing/2014/main" val="4123535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Ordering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6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BC26 TE-B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BC26-TE-B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 latinLnBrk="0"/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755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8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8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lt"/>
              </a:rPr>
              <a:t>GNSS EVB  </a:t>
            </a:r>
            <a:endParaRPr lang="zh-CN" altLang="en-US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2" y="1403458"/>
            <a:ext cx="5505450" cy="429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1403459"/>
            <a:ext cx="5505450" cy="4295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54846" y="1403459"/>
            <a:ext cx="15841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L76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183438" y="1403459"/>
            <a:ext cx="15841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19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Ordering Code List  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9124"/>
              </p:ext>
            </p:extLst>
          </p:nvPr>
        </p:nvGraphicFramePr>
        <p:xfrm>
          <a:off x="982638" y="1485578"/>
          <a:ext cx="979308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8093">
                  <a:extLst>
                    <a:ext uri="{9D8B030D-6E8A-4147-A177-3AD203B41FA5}">
                      <a16:colId xmlns:a16="http://schemas.microsoft.com/office/drawing/2014/main" val="2355089491"/>
                    </a:ext>
                  </a:extLst>
                </a:gridCol>
                <a:gridCol w="4057819">
                  <a:extLst>
                    <a:ext uri="{9D8B030D-6E8A-4147-A177-3AD203B41FA5}">
                      <a16:colId xmlns:a16="http://schemas.microsoft.com/office/drawing/2014/main" val="584164876"/>
                    </a:ext>
                  </a:extLst>
                </a:gridCol>
                <a:gridCol w="2737176">
                  <a:extLst>
                    <a:ext uri="{9D8B030D-6E8A-4147-A177-3AD203B41FA5}">
                      <a16:colId xmlns:a16="http://schemas.microsoft.com/office/drawing/2014/main" val="4123535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Ordering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6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L76</a:t>
                      </a:r>
                      <a:r>
                        <a:rPr lang="en-US" altLang="zh-CN" baseline="0" dirty="0" smtClean="0"/>
                        <a:t> EVB K</a:t>
                      </a:r>
                      <a:r>
                        <a:rPr lang="en-US" altLang="zh-CN" dirty="0" smtClean="0"/>
                        <a:t>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solidFill>
                            <a:srgbClr val="11111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L76EVB-KIT</a:t>
                      </a:r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 latinLnBrk="0"/>
                      <a:endParaRPr lang="en-US" dirty="0">
                        <a:solidFill>
                          <a:srgbClr val="11111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755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L80 EVB Kit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L80EVB-KIT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8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83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810625" y="460375"/>
            <a:ext cx="3097213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zh-CN"/>
            </a:defPPr>
            <a:lvl1pPr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42925" indent="-1587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087438" indent="-3492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30363" indent="-5238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174875" indent="-7143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r" defTabSz="1088463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www.quectel.com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D7A548A-A0F0-4C96-B023-A791DE018F87}"/>
              </a:ext>
            </a:extLst>
          </p:cNvPr>
          <p:cNvSpPr txBox="1"/>
          <p:nvPr/>
        </p:nvSpPr>
        <p:spPr>
          <a:xfrm>
            <a:off x="6693752" y="3397350"/>
            <a:ext cx="4282776" cy="7525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5165" tIns="52583" rIns="105165" bIns="52583">
            <a:spAutoFit/>
          </a:bodyPr>
          <a:lstStyle/>
          <a:p>
            <a:r>
              <a:rPr lang="en-US" sz="1050" dirty="0">
                <a:cs typeface="Arial" panose="020B0604020202020204" pitchFamily="34" charset="0"/>
              </a:rPr>
              <a:t>7</a:t>
            </a:r>
            <a:r>
              <a:rPr lang="en-US" sz="1050" baseline="30000" dirty="0">
                <a:cs typeface="Arial" panose="020B0604020202020204" pitchFamily="34" charset="0"/>
              </a:rPr>
              <a:t>th </a:t>
            </a:r>
            <a:r>
              <a:rPr lang="en-US" sz="1050" dirty="0">
                <a:cs typeface="Arial" panose="020B0604020202020204" pitchFamily="34" charset="0"/>
              </a:rPr>
              <a:t>Floor, </a:t>
            </a:r>
            <a:r>
              <a:rPr lang="en-US" sz="1050" dirty="0" err="1">
                <a:cs typeface="Arial" panose="020B0604020202020204" pitchFamily="34" charset="0"/>
              </a:rPr>
              <a:t>Hongye</a:t>
            </a:r>
            <a:r>
              <a:rPr lang="en-US" sz="1050" dirty="0">
                <a:cs typeface="Arial" panose="020B0604020202020204" pitchFamily="34" charset="0"/>
              </a:rPr>
              <a:t> Building, No.1801 </a:t>
            </a:r>
            <a:r>
              <a:rPr lang="en-US" sz="1050" dirty="0" err="1">
                <a:cs typeface="Arial" panose="020B0604020202020204" pitchFamily="34" charset="0"/>
              </a:rPr>
              <a:t>Hongmei</a:t>
            </a:r>
            <a:r>
              <a:rPr lang="en-US" sz="1050" dirty="0">
                <a:cs typeface="Arial" panose="020B0604020202020204" pitchFamily="34" charset="0"/>
              </a:rPr>
              <a:t> Road, </a:t>
            </a:r>
            <a:r>
              <a:rPr lang="en-US" sz="1050" dirty="0" err="1">
                <a:cs typeface="Arial" panose="020B0604020202020204" pitchFamily="34" charset="0"/>
              </a:rPr>
              <a:t>Xuhui</a:t>
            </a:r>
            <a:r>
              <a:rPr lang="en-US" sz="1050" dirty="0">
                <a:cs typeface="Arial" panose="020B0604020202020204" pitchFamily="34" charset="0"/>
              </a:rPr>
              <a:t> District, Shanghai 200233, China</a:t>
            </a:r>
          </a:p>
          <a:p>
            <a:pPr defTabSz="1088171">
              <a:defRPr/>
            </a:pPr>
            <a:r>
              <a:rPr lang="fr-FR" sz="1050" dirty="0">
                <a:cs typeface="Arial" panose="020B0604020202020204" pitchFamily="34" charset="0"/>
              </a:rPr>
              <a:t>Tel: +86-21-5108 6236  Email: </a:t>
            </a:r>
            <a:r>
              <a:rPr lang="fr-FR" altLang="zh-CN" sz="1050" b="1" dirty="0">
                <a:solidFill>
                  <a:srgbClr val="C00000"/>
                </a:solidFill>
                <a:cs typeface="Arial" panose="020B0604020202020204" pitchFamily="34" charset="0"/>
              </a:rPr>
              <a:t>info@quectel.com </a:t>
            </a:r>
            <a:r>
              <a:rPr lang="fr-FR" sz="1050" b="1" dirty="0">
                <a:solidFill>
                  <a:srgbClr val="C00000"/>
                </a:solidFill>
                <a:cs typeface="Arial" panose="020B0604020202020204" pitchFamily="34" charset="0"/>
              </a:rPr>
              <a:t>   </a:t>
            </a:r>
          </a:p>
          <a:p>
            <a:pPr defTabSz="1088171">
              <a:defRPr/>
            </a:pPr>
            <a:r>
              <a:rPr lang="fr-FR" sz="1050" dirty="0">
                <a:cs typeface="Arial" panose="020B0604020202020204" pitchFamily="34" charset="0"/>
              </a:rPr>
              <a:t>Website: </a:t>
            </a:r>
            <a:r>
              <a:rPr lang="fr-FR" altLang="zh-CN" sz="1050" b="1" dirty="0">
                <a:solidFill>
                  <a:srgbClr val="C00000"/>
                </a:solidFill>
                <a:cs typeface="Arial" panose="020B0604020202020204" pitchFamily="34" charset="0"/>
              </a:rPr>
              <a:t>www.quectel.com</a:t>
            </a:r>
            <a:endParaRPr lang="zh-CN" altLang="en-US" sz="105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8" name="标题 3">
            <a:extLst>
              <a:ext uri="{FF2B5EF4-FFF2-40B4-BE49-F238E27FC236}">
                <a16:creationId xmlns:a16="http://schemas.microsoft.com/office/drawing/2014/main" id="{47FF39CE-BCFA-4324-BE99-F25B1C7C8173}"/>
              </a:ext>
            </a:extLst>
          </p:cNvPr>
          <p:cNvSpPr>
            <a:spLocks noGrp="1"/>
          </p:cNvSpPr>
          <p:nvPr/>
        </p:nvSpPr>
        <p:spPr bwMode="auto">
          <a:xfrm>
            <a:off x="6671270" y="1773610"/>
            <a:ext cx="4088598" cy="1143008"/>
          </a:xfrm>
          <a:prstGeom prst="rect">
            <a:avLst/>
          </a:prstGeom>
          <a:noFill/>
          <a:ln>
            <a:noFill/>
          </a:ln>
          <a:extLst/>
        </p:spPr>
        <p:txBody>
          <a:bodyPr lIns="105165" tIns="52583" rIns="105165" bIns="52583" anchor="ctr"/>
          <a:lstStyle>
            <a:lvl1pPr algn="r" defTabSz="1087438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2pPr>
            <a:lvl3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3pPr>
            <a:lvl4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4pPr>
            <a:lvl5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5pPr>
            <a:lvl6pPr marL="525828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6pPr>
            <a:lvl7pPr marL="1051655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7pPr>
            <a:lvl8pPr marL="1577483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8pPr>
            <a:lvl9pPr marL="2103311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9pPr>
          </a:lstStyle>
          <a:p>
            <a:pPr algn="l" defTabSz="946150">
              <a:spcBef>
                <a:spcPct val="50000"/>
              </a:spcBef>
              <a:defRPr/>
            </a:pP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itchFamily="34" charset="-122"/>
              </a:rPr>
              <a:t>Thank you!</a:t>
            </a:r>
            <a:endParaRPr lang="en-US" altLang="zh-CN" sz="2800" b="0" i="1" dirty="0">
              <a:solidFill>
                <a:schemeClr val="tx1"/>
              </a:solidFill>
              <a:ea typeface="微软雅黑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17DB7A9-DC47-4379-A27E-CA1F3B34C96C}"/>
              </a:ext>
            </a:extLst>
          </p:cNvPr>
          <p:cNvGrpSpPr/>
          <p:nvPr/>
        </p:nvGrpSpPr>
        <p:grpSpPr>
          <a:xfrm>
            <a:off x="6812764" y="4209868"/>
            <a:ext cx="4513826" cy="782955"/>
            <a:chOff x="6386263" y="4487330"/>
            <a:chExt cx="18164009" cy="314540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3034A03-4A5B-485E-B996-A1131912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5185" y="4771526"/>
              <a:ext cx="753329" cy="75470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A13B2F-F7F8-42B8-838C-DE5C2887C3CB}"/>
                </a:ext>
              </a:extLst>
            </p:cNvPr>
            <p:cNvSpPr/>
            <p:nvPr/>
          </p:nvSpPr>
          <p:spPr>
            <a:xfrm>
              <a:off x="7416297" y="4487330"/>
              <a:ext cx="17133975" cy="989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/>
                <a:t>https://www.linkedin.com/company/quectel-wireless-solutions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CD08C4E-A292-4F27-99E0-5029E5A90A33}"/>
                </a:ext>
              </a:extLst>
            </p:cNvPr>
            <p:cNvSpPr/>
            <p:nvPr/>
          </p:nvSpPr>
          <p:spPr>
            <a:xfrm>
              <a:off x="7416297" y="6643582"/>
              <a:ext cx="8236944" cy="989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/>
                <a:t>https://twitter.com/Quectel_IoT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403DADD-3ADD-457C-B98C-78D39920F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263" y="6881326"/>
              <a:ext cx="875025" cy="72852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18B111D-4F8C-4A28-9018-693E5AD0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5185" y="5803217"/>
              <a:ext cx="753329" cy="754997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E3EEC29-3BF7-4EFC-BFEE-C9AC494CED0A}"/>
                </a:ext>
              </a:extLst>
            </p:cNvPr>
            <p:cNvSpPr/>
            <p:nvPr/>
          </p:nvSpPr>
          <p:spPr>
            <a:xfrm>
              <a:off x="7437207" y="5618915"/>
              <a:ext cx="11113177" cy="989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/>
                <a:t>https://www.facebook.com/quectelwireless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2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706" y="478713"/>
            <a:ext cx="11062648" cy="279162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LTE Module (</a:t>
            </a:r>
            <a:r>
              <a:rPr lang="en-US" altLang="zh-CN" dirty="0" smtClean="0">
                <a:latin typeface="+mj-lt"/>
              </a:rPr>
              <a:t>ASR Platform) Ordering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45816" y="1094920"/>
            <a:ext cx="796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E C 2 0 0 T CN </a:t>
            </a:r>
            <a:r>
              <a:rPr lang="en-US" altLang="zh-CN" sz="3600" dirty="0"/>
              <a:t>D</a:t>
            </a:r>
            <a:r>
              <a:rPr lang="en-US" altLang="zh-CN" sz="3600" dirty="0" smtClean="0"/>
              <a:t> A - N06-SNNSA </a:t>
            </a:r>
            <a:endParaRPr lang="zh-CN" altLang="en-US" sz="3600" dirty="0"/>
          </a:p>
        </p:txBody>
      </p:sp>
      <p:cxnSp>
        <p:nvCxnSpPr>
          <p:cNvPr id="45" name="直接连接符 44"/>
          <p:cNvCxnSpPr/>
          <p:nvPr/>
        </p:nvCxnSpPr>
        <p:spPr>
          <a:xfrm>
            <a:off x="698900" y="1724451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39980" y="1719375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989397" y="1719375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133413" y="1724791"/>
            <a:ext cx="0" cy="43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408760" y="1719375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82341" y="1719375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006700" y="1719375"/>
            <a:ext cx="576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558238" y="1713161"/>
            <a:ext cx="0" cy="41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559671" y="5818262"/>
            <a:ext cx="57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390072" y="6162195"/>
            <a:ext cx="301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E: LTE </a:t>
            </a:r>
            <a:endParaRPr lang="zh-CN" altLang="en-US" sz="1400" dirty="0">
              <a:latin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410072" y="5927072"/>
            <a:ext cx="379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Package, C: LCC </a:t>
            </a:r>
            <a:endParaRPr lang="zh-CN" altLang="en-US" sz="1400" dirty="0">
              <a:latin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409189" y="5686827"/>
            <a:ext cx="3339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Package Size is same with EC20</a:t>
            </a:r>
          </a:p>
        </p:txBody>
      </p:sp>
      <p:cxnSp>
        <p:nvCxnSpPr>
          <p:cNvPr id="98" name="直接连接符 97"/>
          <p:cNvCxnSpPr/>
          <p:nvPr/>
        </p:nvCxnSpPr>
        <p:spPr>
          <a:xfrm>
            <a:off x="4173960" y="1710880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4330107" y="1720407"/>
            <a:ext cx="0" cy="19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4326830" y="3663603"/>
            <a:ext cx="30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7380189" y="4006809"/>
            <a:ext cx="47884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D: </a:t>
            </a:r>
            <a:r>
              <a:rPr lang="en-US" altLang="zh-CN" sz="1400" dirty="0" smtClean="0">
                <a:latin typeface="+mn-lt"/>
              </a:rPr>
              <a:t>No </a:t>
            </a:r>
            <a:r>
              <a:rPr lang="en-US" altLang="zh-CN" sz="1400" dirty="0">
                <a:latin typeface="+mn-lt"/>
              </a:rPr>
              <a:t>RX </a:t>
            </a:r>
            <a:r>
              <a:rPr lang="en-US" altLang="zh-CN" sz="1400" dirty="0" smtClean="0">
                <a:latin typeface="+mn-lt"/>
              </a:rPr>
              <a:t>Diversity; B</a:t>
            </a:r>
            <a:r>
              <a:rPr lang="en-US" altLang="zh-CN" sz="1400" dirty="0">
                <a:latin typeface="+mn-lt"/>
              </a:rPr>
              <a:t>: China State Grid</a:t>
            </a:r>
            <a:r>
              <a:rPr lang="en-US" altLang="zh-CN" sz="1400" dirty="0" smtClean="0">
                <a:latin typeface="+mn-lt"/>
              </a:rPr>
              <a:t>,</a:t>
            </a:r>
            <a:r>
              <a:rPr lang="en-US" altLang="zh-CN" sz="1400" dirty="0">
                <a:latin typeface="+mn-lt"/>
              </a:rPr>
              <a:t> No RX </a:t>
            </a:r>
            <a:r>
              <a:rPr lang="en-US" altLang="zh-CN" sz="1400" dirty="0" smtClean="0">
                <a:latin typeface="+mn-lt"/>
              </a:rPr>
              <a:t>Diversity;</a:t>
            </a:r>
          </a:p>
          <a:p>
            <a:r>
              <a:rPr lang="en-US" altLang="zh-CN" sz="1400" dirty="0" smtClean="0">
                <a:latin typeface="+mn-lt"/>
              </a:rPr>
              <a:t>A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Full Function, support RX Diversity;</a:t>
            </a:r>
          </a:p>
          <a:p>
            <a:r>
              <a:rPr lang="en-US" altLang="zh-CN" sz="1400" dirty="0" smtClean="0">
                <a:latin typeface="+mn-lt"/>
              </a:rPr>
              <a:t>M</a:t>
            </a:r>
            <a:r>
              <a:rPr lang="en-US" altLang="zh-CN" sz="1400" dirty="0">
                <a:latin typeface="+mn-lt"/>
              </a:rPr>
              <a:t>: China </a:t>
            </a:r>
            <a:r>
              <a:rPr lang="en-US" altLang="zh-CN" sz="1400" dirty="0" smtClean="0">
                <a:latin typeface="+mn-lt"/>
              </a:rPr>
              <a:t>Mobile;  H: </a:t>
            </a:r>
            <a:r>
              <a:rPr lang="en-US" altLang="zh-CN" sz="1400" dirty="0">
                <a:latin typeface="+mn-lt"/>
              </a:rPr>
              <a:t>Simple version </a:t>
            </a:r>
            <a:r>
              <a:rPr lang="en-US" altLang="zh-CN" sz="1400" dirty="0" smtClean="0">
                <a:latin typeface="+mn-lt"/>
              </a:rPr>
              <a:t>,Support RX </a:t>
            </a:r>
            <a:r>
              <a:rPr lang="en-US" altLang="zh-CN" sz="1400" dirty="0">
                <a:latin typeface="+mn-lt"/>
              </a:rPr>
              <a:t>Diversity</a:t>
            </a:r>
          </a:p>
        </p:txBody>
      </p:sp>
      <p:cxnSp>
        <p:nvCxnSpPr>
          <p:cNvPr id="102" name="直接连接符 101"/>
          <p:cNvCxnSpPr/>
          <p:nvPr/>
        </p:nvCxnSpPr>
        <p:spPr>
          <a:xfrm>
            <a:off x="2571881" y="1719375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3294698" y="1720679"/>
            <a:ext cx="1" cy="309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3285028" y="4814068"/>
            <a:ext cx="40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2728459" y="1733648"/>
            <a:ext cx="1" cy="338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2733881" y="5112367"/>
            <a:ext cx="46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7361964" y="5009630"/>
            <a:ext cx="4574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 Platform code, T is ASR1802S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1936545" y="1720616"/>
            <a:ext cx="0" cy="38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2331329" y="5351636"/>
            <a:ext cx="50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7409189" y="5259002"/>
            <a:ext cx="33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Default is 0</a:t>
            </a:r>
          </a:p>
        </p:txBody>
      </p:sp>
      <p:cxnSp>
        <p:nvCxnSpPr>
          <p:cNvPr id="111" name="直接连接符 110"/>
          <p:cNvCxnSpPr/>
          <p:nvPr/>
        </p:nvCxnSpPr>
        <p:spPr>
          <a:xfrm>
            <a:off x="1129612" y="6049483"/>
            <a:ext cx="6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699484" y="6296451"/>
            <a:ext cx="66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3763293" y="1710876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3913002" y="1701431"/>
            <a:ext cx="1" cy="24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3918371" y="4146473"/>
            <a:ext cx="34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1792517" y="1721509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2328042" y="1708901"/>
            <a:ext cx="0" cy="363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1929582" y="5579842"/>
            <a:ext cx="54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7402379" y="5458960"/>
            <a:ext cx="3339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Project name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7390072" y="4687068"/>
            <a:ext cx="343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CN: </a:t>
            </a:r>
            <a:r>
              <a:rPr lang="en-US" altLang="zh-CN" sz="1400" dirty="0" smtClean="0">
                <a:latin typeface="+mn-lt"/>
              </a:rPr>
              <a:t>China, No CDMA/TD-SCDMA </a:t>
            </a:r>
            <a:endParaRPr lang="en-US" altLang="zh-CN" sz="1400" dirty="0">
              <a:latin typeface="+mn-lt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7402379" y="3525677"/>
            <a:ext cx="4589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Serial  Number for HW version/Function change</a:t>
            </a:r>
          </a:p>
          <a:p>
            <a:r>
              <a:rPr lang="en-US" altLang="zh-CN" sz="1400" dirty="0">
                <a:latin typeface="+mn-lt"/>
              </a:rPr>
              <a:t>B</a:t>
            </a:r>
            <a:r>
              <a:rPr lang="zh-CN" altLang="en-US" sz="1400" dirty="0">
                <a:latin typeface="+mn-lt"/>
              </a:rPr>
              <a:t>：</a:t>
            </a:r>
            <a:r>
              <a:rPr lang="en-US" altLang="zh-CN" sz="1400" dirty="0">
                <a:latin typeface="+mn-lt"/>
              </a:rPr>
              <a:t>Only for POC application</a:t>
            </a:r>
            <a:endParaRPr lang="zh-CN" altLang="en-US" sz="1400" dirty="0">
              <a:latin typeface="+mn-lt"/>
            </a:endParaRPr>
          </a:p>
        </p:txBody>
      </p:sp>
      <p:cxnSp>
        <p:nvCxnSpPr>
          <p:cNvPr id="122" name="直接连接符 121"/>
          <p:cNvCxnSpPr/>
          <p:nvPr/>
        </p:nvCxnSpPr>
        <p:spPr>
          <a:xfrm>
            <a:off x="4895678" y="1724451"/>
            <a:ext cx="7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5291678" y="1740353"/>
            <a:ext cx="0" cy="147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5290085" y="3208359"/>
            <a:ext cx="20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7406315" y="3065543"/>
            <a:ext cx="465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Flash size: N06: </a:t>
            </a:r>
            <a:r>
              <a:rPr lang="en-US" altLang="zh-CN" sz="1400" dirty="0" smtClean="0">
                <a:latin typeface="+mn-lt"/>
              </a:rPr>
              <a:t>16MB Nor Flash; D09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128MB </a:t>
            </a:r>
            <a:r>
              <a:rPr lang="en-US" altLang="zh-CN" sz="1400" dirty="0" err="1" smtClean="0">
                <a:latin typeface="+mn-lt"/>
              </a:rPr>
              <a:t>Nand</a:t>
            </a:r>
            <a:r>
              <a:rPr lang="en-US" altLang="zh-CN" sz="1400" dirty="0" smtClean="0">
                <a:latin typeface="+mn-lt"/>
              </a:rPr>
              <a:t> Flash</a:t>
            </a:r>
            <a:endParaRPr lang="zh-CN" altLang="en-US" sz="1400" dirty="0">
              <a:latin typeface="+mn-lt"/>
            </a:endParaRPr>
          </a:p>
        </p:txBody>
      </p:sp>
      <p:cxnSp>
        <p:nvCxnSpPr>
          <p:cNvPr id="126" name="直接连接符 125"/>
          <p:cNvCxnSpPr/>
          <p:nvPr/>
        </p:nvCxnSpPr>
        <p:spPr>
          <a:xfrm>
            <a:off x="5885964" y="1732402"/>
            <a:ext cx="1476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6623964" y="1719375"/>
            <a:ext cx="0" cy="335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7395568" y="1789456"/>
            <a:ext cx="45047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No.1-2,  MN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Mini </a:t>
            </a:r>
            <a:r>
              <a:rPr lang="en-US" altLang="zh-CN" sz="1400" dirty="0" err="1" smtClean="0">
                <a:latin typeface="+mn-lt"/>
              </a:rPr>
              <a:t>PCIe</a:t>
            </a:r>
            <a:r>
              <a:rPr lang="en-US" altLang="zh-CN" sz="1400" dirty="0" smtClean="0">
                <a:latin typeface="+mn-lt"/>
              </a:rPr>
              <a:t>; SN: Standard, No GNSS</a:t>
            </a:r>
            <a:endParaRPr lang="en-US" altLang="zh-CN" sz="1400" dirty="0">
              <a:latin typeface="+mn-lt"/>
            </a:endParaRPr>
          </a:p>
          <a:p>
            <a:r>
              <a:rPr lang="en-US" altLang="zh-CN" sz="1400" dirty="0">
                <a:latin typeface="+mn-lt"/>
              </a:rPr>
              <a:t>No.3, N: no APT, A: APT</a:t>
            </a:r>
          </a:p>
          <a:p>
            <a:r>
              <a:rPr lang="en-US" altLang="zh-CN" sz="1400" dirty="0">
                <a:latin typeface="+mn-lt"/>
              </a:rPr>
              <a:t>No.4</a:t>
            </a:r>
            <a:r>
              <a:rPr lang="en-US" altLang="zh-CN" sz="1400" dirty="0" smtClean="0">
                <a:latin typeface="+mn-lt"/>
              </a:rPr>
              <a:t>, For Standard Module: SIM </a:t>
            </a:r>
            <a:r>
              <a:rPr lang="en-US" altLang="zh-CN" sz="1400" dirty="0" err="1" smtClean="0">
                <a:latin typeface="+mn-lt"/>
              </a:rPr>
              <a:t>Card,S</a:t>
            </a:r>
            <a:r>
              <a:rPr lang="en-US" altLang="zh-CN" sz="1400" dirty="0">
                <a:latin typeface="+mn-lt"/>
              </a:rPr>
              <a:t>: Single SIM, D: Dual </a:t>
            </a:r>
            <a:r>
              <a:rPr lang="en-US" altLang="zh-CN" sz="1400" dirty="0" smtClean="0">
                <a:latin typeface="+mn-lt"/>
              </a:rPr>
              <a:t>SIM; For Mini </a:t>
            </a:r>
            <a:r>
              <a:rPr lang="en-US" altLang="zh-CN" sz="1400" dirty="0" err="1" smtClean="0">
                <a:latin typeface="+mn-lt"/>
              </a:rPr>
              <a:t>PCIe</a:t>
            </a:r>
            <a:r>
              <a:rPr lang="en-US" altLang="zh-CN" sz="1400" dirty="0" smtClean="0">
                <a:latin typeface="+mn-lt"/>
              </a:rPr>
              <a:t> Module: D:Mini </a:t>
            </a:r>
            <a:r>
              <a:rPr lang="en-US" altLang="zh-CN" sz="1400" dirty="0" err="1" smtClean="0">
                <a:latin typeface="+mn-lt"/>
              </a:rPr>
              <a:t>PCIe</a:t>
            </a:r>
            <a:r>
              <a:rPr lang="en-US" altLang="zh-CN" sz="1400" dirty="0" smtClean="0">
                <a:latin typeface="+mn-lt"/>
              </a:rPr>
              <a:t>-D</a:t>
            </a:r>
            <a:endParaRPr lang="en-US" altLang="zh-CN" sz="1400" dirty="0">
              <a:latin typeface="+mn-lt"/>
            </a:endParaRPr>
          </a:p>
          <a:p>
            <a:r>
              <a:rPr lang="en-US" altLang="zh-CN" sz="1400" dirty="0">
                <a:latin typeface="+mn-lt"/>
              </a:rPr>
              <a:t>No.5, </a:t>
            </a:r>
            <a:r>
              <a:rPr lang="en-US" altLang="zh-CN" sz="1400" dirty="0" smtClean="0">
                <a:latin typeface="+mn-lt"/>
              </a:rPr>
              <a:t>Factory, A: All</a:t>
            </a:r>
            <a:endParaRPr lang="en-US" altLang="zh-CN" sz="1400" dirty="0">
              <a:latin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6623964" y="2055272"/>
            <a:ext cx="7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LTE Mini </a:t>
            </a:r>
            <a:r>
              <a:rPr lang="en-US" altLang="zh-CN" dirty="0" err="1" smtClean="0">
                <a:latin typeface="+mj-lt"/>
              </a:rPr>
              <a:t>PCIe</a:t>
            </a:r>
            <a:r>
              <a:rPr lang="en-US" altLang="zh-CN" dirty="0" smtClean="0">
                <a:latin typeface="+mj-lt"/>
              </a:rPr>
              <a:t> Module Pin Out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254" y="1219053"/>
            <a:ext cx="4217949" cy="405392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287" y="1219053"/>
            <a:ext cx="4827653" cy="417492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494806" y="5393978"/>
            <a:ext cx="6912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Mini </a:t>
            </a:r>
            <a:r>
              <a:rPr lang="en-US" altLang="zh-CN" sz="1400" dirty="0" err="1" smtClean="0"/>
              <a:t>PCIe</a:t>
            </a:r>
            <a:r>
              <a:rPr lang="en-US" altLang="zh-CN" sz="1400" dirty="0" smtClean="0"/>
              <a:t>: Support digital voice Pin out follow Huawei’s module.</a:t>
            </a:r>
          </a:p>
          <a:p>
            <a:r>
              <a:rPr lang="en-US" altLang="zh-CN" sz="1400" dirty="0" smtClean="0"/>
              <a:t>Mini </a:t>
            </a:r>
            <a:r>
              <a:rPr lang="en-US" altLang="zh-CN" sz="1400" dirty="0" err="1" smtClean="0"/>
              <a:t>PCIe</a:t>
            </a:r>
            <a:r>
              <a:rPr lang="en-US" altLang="zh-CN" sz="1400" dirty="0" smtClean="0"/>
              <a:t> –C: Support 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Analog voice, Pin out follow </a:t>
            </a:r>
            <a:r>
              <a:rPr lang="en-US" altLang="zh-CN" sz="1400" dirty="0" err="1" smtClean="0"/>
              <a:t>Longsung’s</a:t>
            </a:r>
            <a:r>
              <a:rPr lang="en-US" altLang="zh-CN" sz="1400" dirty="0" smtClean="0"/>
              <a:t> module.</a:t>
            </a:r>
          </a:p>
          <a:p>
            <a:r>
              <a:rPr lang="en-US" altLang="zh-CN" sz="1400" dirty="0" smtClean="0"/>
              <a:t>Mini </a:t>
            </a:r>
            <a:r>
              <a:rPr lang="en-US" altLang="zh-CN" sz="1400" dirty="0" err="1" smtClean="0"/>
              <a:t>PCIe</a:t>
            </a:r>
            <a:r>
              <a:rPr lang="en-US" altLang="zh-CN" sz="1400" dirty="0" smtClean="0"/>
              <a:t>-CB: Not support voice, Pin out follow </a:t>
            </a:r>
            <a:r>
              <a:rPr lang="en-US" altLang="zh-CN" sz="1400" dirty="0" err="1" smtClean="0"/>
              <a:t>Longsung’s</a:t>
            </a:r>
            <a:r>
              <a:rPr lang="en-US" altLang="zh-CN" sz="1400" dirty="0" smtClean="0"/>
              <a:t> module.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31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706" y="478713"/>
            <a:ext cx="11062648" cy="279162"/>
          </a:xfrm>
        </p:spPr>
        <p:txBody>
          <a:bodyPr/>
          <a:lstStyle/>
          <a:p>
            <a:r>
              <a:rPr lang="en-US" altLang="zh-CN" dirty="0" smtClean="0"/>
              <a:t>Automotive</a:t>
            </a:r>
            <a:r>
              <a:rPr lang="zh-CN" altLang="en-US" dirty="0"/>
              <a:t> </a:t>
            </a:r>
            <a:r>
              <a:rPr lang="en-US" altLang="zh-CN" dirty="0" smtClean="0">
                <a:latin typeface="+mj-lt"/>
              </a:rPr>
              <a:t>Module Ordering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54646" y="1053530"/>
            <a:ext cx="7140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A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>G</a:t>
            </a:r>
            <a:r>
              <a:rPr lang="en-US" altLang="zh-CN" sz="3600" dirty="0" smtClean="0"/>
              <a:t> 35 CE N </a:t>
            </a:r>
            <a:r>
              <a:rPr lang="en-US" altLang="zh-CN" sz="3600" dirty="0"/>
              <a:t>F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>A</a:t>
            </a:r>
            <a:r>
              <a:rPr lang="en-US" altLang="zh-CN" sz="3600" dirty="0" smtClean="0"/>
              <a:t> -512-SGASX</a:t>
            </a:r>
            <a:endParaRPr lang="zh-CN" altLang="en-US" sz="3600" dirty="0"/>
          </a:p>
        </p:txBody>
      </p:sp>
      <p:cxnSp>
        <p:nvCxnSpPr>
          <p:cNvPr id="59" name="直接连接符 58"/>
          <p:cNvCxnSpPr/>
          <p:nvPr/>
        </p:nvCxnSpPr>
        <p:spPr>
          <a:xfrm>
            <a:off x="1310924" y="1725173"/>
            <a:ext cx="0" cy="453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139761" y="1721447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593259" y="1721447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749307" y="1717029"/>
            <a:ext cx="0" cy="421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2053755" y="1721447"/>
            <a:ext cx="468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713175" y="1721447"/>
            <a:ext cx="576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3866215" y="1721447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272501" y="1706607"/>
            <a:ext cx="0" cy="38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271113" y="5595994"/>
            <a:ext cx="55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8073145" y="6093445"/>
            <a:ext cx="405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A</a:t>
            </a:r>
            <a:r>
              <a:rPr lang="en-US" altLang="zh-CN" sz="1400" dirty="0">
                <a:latin typeface="+mn-lt"/>
              </a:rPr>
              <a:t>: Automotive</a:t>
            </a:r>
            <a:endParaRPr lang="zh-CN" altLang="en-US" sz="1400" dirty="0">
              <a:latin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050606" y="5785668"/>
            <a:ext cx="438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Package, </a:t>
            </a:r>
            <a:r>
              <a:rPr lang="en-US" altLang="zh-CN" sz="1400" dirty="0" smtClean="0">
                <a:latin typeface="+mn-lt"/>
              </a:rPr>
              <a:t>G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LGA; </a:t>
            </a:r>
            <a:endParaRPr lang="zh-CN" altLang="en-US" sz="1400" dirty="0">
              <a:latin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044646" y="5465229"/>
            <a:ext cx="406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35: Cat4; </a:t>
            </a:r>
            <a:r>
              <a:rPr lang="en-US" altLang="zh-CN" sz="1400" dirty="0" smtClean="0"/>
              <a:t>36: Cat6</a:t>
            </a:r>
            <a:endParaRPr lang="en-US" altLang="zh-CN" sz="1400" dirty="0"/>
          </a:p>
        </p:txBody>
      </p:sp>
      <p:cxnSp>
        <p:nvCxnSpPr>
          <p:cNvPr id="71" name="直接连接符 70"/>
          <p:cNvCxnSpPr/>
          <p:nvPr/>
        </p:nvCxnSpPr>
        <p:spPr>
          <a:xfrm>
            <a:off x="5813934" y="1701086"/>
            <a:ext cx="151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4870769" y="1713612"/>
            <a:ext cx="720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18868" y="1686905"/>
            <a:ext cx="1488" cy="6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627667" y="2334905"/>
            <a:ext cx="11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218243" y="1699861"/>
            <a:ext cx="0" cy="169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218243" y="3391861"/>
            <a:ext cx="262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8001095" y="2048817"/>
            <a:ext cx="3852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No.1, S: Standard; U: </a:t>
            </a:r>
            <a:r>
              <a:rPr lang="en-US" altLang="zh-CN" sz="1400" dirty="0" err="1" smtClean="0">
                <a:latin typeface="+mn-lt"/>
              </a:rPr>
              <a:t>OpenLinux</a:t>
            </a:r>
            <a:endParaRPr lang="en-US" altLang="zh-CN" sz="1400" dirty="0" smtClean="0">
              <a:latin typeface="+mn-lt"/>
            </a:endParaRPr>
          </a:p>
          <a:p>
            <a:r>
              <a:rPr lang="en-US" altLang="zh-CN" sz="1400" dirty="0" smtClean="0">
                <a:latin typeface="+mn-lt"/>
              </a:rPr>
              <a:t>No.2, N: no GNSS; G: GPS</a:t>
            </a:r>
            <a:endParaRPr lang="en-US" altLang="zh-CN" sz="1400" dirty="0">
              <a:latin typeface="+mn-lt"/>
            </a:endParaRPr>
          </a:p>
          <a:p>
            <a:r>
              <a:rPr lang="en-US" altLang="zh-CN" sz="1400" dirty="0" smtClean="0">
                <a:latin typeface="+mn-lt"/>
              </a:rPr>
              <a:t>No.3, N: n</a:t>
            </a:r>
            <a:r>
              <a:rPr lang="en-US" altLang="zh-CN" sz="1400" dirty="0">
                <a:latin typeface="+mn-lt"/>
              </a:rPr>
              <a:t>o</a:t>
            </a:r>
            <a:r>
              <a:rPr lang="en-US" altLang="zh-CN" sz="1400" dirty="0" smtClean="0">
                <a:latin typeface="+mn-lt"/>
              </a:rPr>
              <a:t> APT; A: APT</a:t>
            </a:r>
          </a:p>
          <a:p>
            <a:r>
              <a:rPr lang="en-US" altLang="zh-CN" sz="1400" dirty="0" smtClean="0">
                <a:latin typeface="+mn-lt"/>
              </a:rPr>
              <a:t>No.4, S: Single SIM; D: Dual SIM</a:t>
            </a:r>
          </a:p>
          <a:p>
            <a:r>
              <a:rPr lang="en-US" altLang="zh-CN" sz="1400" dirty="0" smtClean="0">
                <a:latin typeface="+mn-lt"/>
              </a:rPr>
              <a:t>No.5, Factory; X: Flex</a:t>
            </a:r>
          </a:p>
          <a:p>
            <a:endParaRPr lang="en-US" altLang="zh-CN" sz="1400" dirty="0" smtClean="0">
              <a:latin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001095" y="3260115"/>
            <a:ext cx="341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Memory size, 512: 512MBytes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3409569" y="1721447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4045608" y="1729899"/>
            <a:ext cx="1" cy="26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4029462" y="4365898"/>
            <a:ext cx="38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7957358" y="4215433"/>
            <a:ext cx="507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 </a:t>
            </a:r>
            <a:r>
              <a:rPr lang="en-US" altLang="zh-CN" sz="1400" dirty="0" smtClean="0"/>
              <a:t>Platform; </a:t>
            </a:r>
            <a:r>
              <a:rPr lang="en-US" altLang="zh-CN" sz="1400" dirty="0" smtClean="0">
                <a:latin typeface="+mn-lt"/>
              </a:rPr>
              <a:t>F:</a:t>
            </a:r>
            <a:r>
              <a:rPr lang="en-US" altLang="zh-CN" sz="1400" dirty="0" smtClean="0"/>
              <a:t>MDM9x07; </a:t>
            </a:r>
            <a:r>
              <a:rPr lang="en-US" altLang="zh-CN" sz="1400" dirty="0"/>
              <a:t>V: MDM9628</a:t>
            </a:r>
          </a:p>
          <a:p>
            <a:r>
              <a:rPr lang="en-US" altLang="zh-CN" sz="1400" dirty="0" smtClean="0">
                <a:latin typeface="+mn-lt"/>
              </a:rPr>
              <a:t> </a:t>
            </a:r>
            <a:endParaRPr lang="en-US" altLang="zh-CN" sz="1400" dirty="0">
              <a:latin typeface="+mn-lt"/>
            </a:endParaRPr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3569243" y="1735720"/>
            <a:ext cx="1" cy="31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3574029" y="4899278"/>
            <a:ext cx="42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7933399" y="4753969"/>
            <a:ext cx="4257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 </a:t>
            </a:r>
            <a:r>
              <a:rPr lang="en-US" altLang="zh-CN" sz="1400" dirty="0" smtClean="0">
                <a:latin typeface="+mn-lt"/>
              </a:rPr>
              <a:t> CEN is Cost Down version compared with CE </a:t>
            </a:r>
            <a:endParaRPr lang="en-US" altLang="zh-CN" sz="1400" dirty="0">
              <a:latin typeface="+mn-lt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2991053" y="1708086"/>
            <a:ext cx="0" cy="35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2982125" y="5247594"/>
            <a:ext cx="48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8031667" y="5118573"/>
            <a:ext cx="435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Region; CE</a:t>
            </a:r>
            <a:r>
              <a:rPr lang="en-US" altLang="zh-CN" sz="1400" dirty="0">
                <a:latin typeface="+mn-lt"/>
              </a:rPr>
              <a:t>: </a:t>
            </a:r>
            <a:r>
              <a:rPr lang="en-US" altLang="zh-CN" sz="1400" dirty="0" smtClean="0">
                <a:latin typeface="+mn-lt"/>
              </a:rPr>
              <a:t>China; E:EMEA; J: Japan; NA: USA</a:t>
            </a:r>
            <a:endParaRPr lang="en-US" altLang="zh-CN" sz="1400" dirty="0">
              <a:latin typeface="+mn-lt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1741273" y="5941349"/>
            <a:ext cx="61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306016" y="6263003"/>
            <a:ext cx="65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4286331" y="1713623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4430330" y="1717358"/>
            <a:ext cx="1" cy="21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4430330" y="3882000"/>
            <a:ext cx="345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/>
          <p:cNvSpPr/>
          <p:nvPr/>
        </p:nvSpPr>
        <p:spPr>
          <a:xfrm>
            <a:off x="8031667" y="3721780"/>
            <a:ext cx="48233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+mn-lt"/>
              </a:rPr>
              <a:t>Hardware version: </a:t>
            </a:r>
            <a:endParaRPr lang="zh-CN" altLang="en-US" sz="1400" dirty="0">
              <a:latin typeface="+mn-lt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785569"/>
              </p:ext>
            </p:extLst>
          </p:nvPr>
        </p:nvGraphicFramePr>
        <p:xfrm>
          <a:off x="10307718" y="5740956"/>
          <a:ext cx="1117521" cy="1012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5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7718" y="5740956"/>
                        <a:ext cx="1117521" cy="1012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11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GSM Module Ordering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4726" y="1629594"/>
            <a:ext cx="588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M 26 F A -03 -STD</a:t>
            </a:r>
            <a:endParaRPr lang="zh-CN" altLang="en-US" sz="3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2062758" y="2275925"/>
            <a:ext cx="0" cy="31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884439" y="2280816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004878" y="2275925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47877" y="5280492"/>
            <a:ext cx="1627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</a:t>
            </a:r>
            <a:r>
              <a:rPr lang="en-US" altLang="zh-CN" sz="1400" dirty="0"/>
              <a:t>M: </a:t>
            </a:r>
            <a:r>
              <a:rPr lang="en-US" altLang="zh-CN" sz="1400" dirty="0" smtClean="0"/>
              <a:t>GSM</a:t>
            </a:r>
            <a:endParaRPr lang="en-US" altLang="zh-CN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7349444" y="4516452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13005" y="3615252"/>
            <a:ext cx="25961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400" dirty="0" smtClean="0"/>
              <a:t>Hardware Version: A or B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782448" y="2282557"/>
            <a:ext cx="7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65894" y="2312206"/>
            <a:ext cx="0" cy="48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65894" y="2798336"/>
            <a:ext cx="20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30875" y="2148693"/>
            <a:ext cx="2596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STD: Standard  </a:t>
            </a:r>
          </a:p>
          <a:p>
            <a:r>
              <a:rPr lang="en-US" altLang="zh-CN" sz="1400" dirty="0" smtClean="0"/>
              <a:t>CPU: </a:t>
            </a:r>
            <a:r>
              <a:rPr lang="en-US" altLang="zh-CN" sz="1400" dirty="0" err="1" smtClean="0"/>
              <a:t>OpenCPU</a:t>
            </a:r>
            <a:endParaRPr lang="en-US" altLang="zh-CN" sz="1400" dirty="0" smtClean="0"/>
          </a:p>
          <a:p>
            <a:r>
              <a:rPr lang="en-US" altLang="zh-CN" sz="1400" dirty="0" smtClean="0"/>
              <a:t>TTS:  </a:t>
            </a:r>
            <a:r>
              <a:rPr lang="en-US" altLang="zh-CN" sz="1400" dirty="0" err="1" smtClean="0"/>
              <a:t>TextToSpeech</a:t>
            </a:r>
            <a:endParaRPr lang="en-US" altLang="zh-CN" sz="1400" dirty="0" smtClean="0"/>
          </a:p>
          <a:p>
            <a:r>
              <a:rPr lang="en-US" altLang="zh-CN" sz="1400" dirty="0" smtClean="0"/>
              <a:t>BT: </a:t>
            </a:r>
            <a:r>
              <a:rPr lang="en-US" altLang="zh-CN" sz="1400" dirty="0" smtClean="0"/>
              <a:t>Support Bluetooth</a:t>
            </a:r>
            <a:endParaRPr lang="en-US" altLang="zh-CN" sz="1400" dirty="0" smtClean="0"/>
          </a:p>
        </p:txBody>
      </p:sp>
      <p:cxnSp>
        <p:nvCxnSpPr>
          <p:cNvPr id="17" name="直接连接符 16"/>
          <p:cNvCxnSpPr/>
          <p:nvPr/>
        </p:nvCxnSpPr>
        <p:spPr>
          <a:xfrm>
            <a:off x="3164244" y="2282557"/>
            <a:ext cx="0" cy="20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551376" y="3859925"/>
            <a:ext cx="36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360122" y="3162853"/>
            <a:ext cx="5353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Memory size, 03 is 3MBytes; 04 is 4MBytes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950467" y="2283589"/>
            <a:ext cx="50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210087" y="2307747"/>
            <a:ext cx="0" cy="10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210087" y="3326557"/>
            <a:ext cx="30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074741" y="5443925"/>
            <a:ext cx="51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366288" y="4266365"/>
            <a:ext cx="458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Chipset Platform; F</a:t>
            </a:r>
            <a:r>
              <a:rPr lang="en-US" altLang="zh-CN" sz="1400" dirty="0"/>
              <a:t>: MT6261x; M: RDA8955</a:t>
            </a:r>
          </a:p>
          <a:p>
            <a:endParaRPr lang="en-US" altLang="zh-CN" sz="1400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2375906" y="2277666"/>
            <a:ext cx="50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638822" y="2299006"/>
            <a:ext cx="0" cy="255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638822" y="4843640"/>
            <a:ext cx="46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399886" y="2276154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546726" y="2295312"/>
            <a:ext cx="0" cy="15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162207" y="4370557"/>
            <a:ext cx="40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347877" y="4691851"/>
            <a:ext cx="1627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Module Name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63632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GSM Combo </a:t>
            </a:r>
            <a:r>
              <a:rPr lang="en-US" altLang="zh-CN" dirty="0">
                <a:latin typeface="+mj-lt"/>
              </a:rPr>
              <a:t>Module </a:t>
            </a:r>
            <a:r>
              <a:rPr lang="en-US" altLang="zh-CN" dirty="0" smtClean="0">
                <a:latin typeface="+mj-lt"/>
              </a:rPr>
              <a:t>Ordering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6736" y="1413570"/>
            <a:ext cx="588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MC 20 E C  A -04 -STD</a:t>
            </a:r>
            <a:endParaRPr lang="zh-CN" altLang="en-US" sz="3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2138526" y="2075301"/>
            <a:ext cx="0" cy="38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786449" y="2064792"/>
            <a:ext cx="68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468160" y="5679701"/>
            <a:ext cx="336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MC: GSM+GNSS combo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368684" y="4300428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402753" y="3568289"/>
            <a:ext cx="259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Hardware Version; A or B</a:t>
            </a:r>
            <a:endParaRPr lang="en-US" altLang="zh-CN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627601" y="2066533"/>
            <a:ext cx="7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999324" y="2084459"/>
            <a:ext cx="0" cy="48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999324" y="2570589"/>
            <a:ext cx="12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50115" y="1932669"/>
            <a:ext cx="2596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STD: Standard  </a:t>
            </a:r>
          </a:p>
          <a:p>
            <a:r>
              <a:rPr lang="en-US" altLang="zh-CN" sz="1400" dirty="0" smtClean="0"/>
              <a:t>CPU: </a:t>
            </a:r>
            <a:r>
              <a:rPr lang="en-US" altLang="zh-CN" sz="1400" dirty="0" err="1" smtClean="0"/>
              <a:t>OpenCPU</a:t>
            </a:r>
            <a:endParaRPr lang="en-US" altLang="zh-CN" sz="1400" dirty="0" smtClean="0"/>
          </a:p>
          <a:p>
            <a:r>
              <a:rPr lang="en-US" altLang="zh-CN" sz="1400" dirty="0" smtClean="0"/>
              <a:t>TTS:  </a:t>
            </a:r>
            <a:r>
              <a:rPr lang="en-US" altLang="zh-CN" sz="1400" dirty="0" err="1" smtClean="0"/>
              <a:t>TextToSpeech</a:t>
            </a:r>
            <a:endParaRPr lang="en-US" altLang="zh-CN" sz="1400" dirty="0" smtClean="0"/>
          </a:p>
          <a:p>
            <a:r>
              <a:rPr lang="en-US" altLang="zh-CN" sz="1400" dirty="0" smtClean="0"/>
              <a:t>BT: </a:t>
            </a:r>
            <a:r>
              <a:rPr lang="en-US" altLang="zh-CN" sz="1400" dirty="0" smtClean="0"/>
              <a:t>Support Bluetooth</a:t>
            </a:r>
            <a:endParaRPr lang="en-US" altLang="zh-CN" sz="1400" dirty="0" smtClean="0"/>
          </a:p>
          <a:p>
            <a:r>
              <a:rPr lang="en-US" altLang="zh-CN" sz="1400" dirty="0" smtClean="0"/>
              <a:t>BLE: </a:t>
            </a:r>
            <a:r>
              <a:rPr lang="en-US" altLang="zh-CN" sz="1400" dirty="0" smtClean="0"/>
              <a:t>Support BT4.0</a:t>
            </a:r>
            <a:endParaRPr lang="en-US" altLang="zh-CN" sz="1400" dirty="0" smtClean="0"/>
          </a:p>
        </p:txBody>
      </p:sp>
      <p:cxnSp>
        <p:nvCxnSpPr>
          <p:cNvPr id="14" name="直接连接符 13"/>
          <p:cNvCxnSpPr/>
          <p:nvPr/>
        </p:nvCxnSpPr>
        <p:spPr>
          <a:xfrm>
            <a:off x="4827373" y="2064792"/>
            <a:ext cx="43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043373" y="2090631"/>
            <a:ext cx="1" cy="11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27324" y="3205038"/>
            <a:ext cx="22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98771" y="4732288"/>
            <a:ext cx="38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366164" y="3094593"/>
            <a:ext cx="297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Memory size, 04 is 4MBytes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4226477" y="2066588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392413" y="2079023"/>
            <a:ext cx="0" cy="165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379324" y="3722178"/>
            <a:ext cx="28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132918" y="5889789"/>
            <a:ext cx="518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402752" y="4078231"/>
            <a:ext cx="480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Chipset Platform; C:MT2503D; M: RDA8955</a:t>
            </a:r>
            <a:endParaRPr lang="en-US" altLang="zh-CN" sz="1400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3232661" y="2062500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405121" y="2069562"/>
            <a:ext cx="0" cy="26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685859" y="2064588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832919" y="2071650"/>
            <a:ext cx="0" cy="21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828809" y="4236165"/>
            <a:ext cx="345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422868" y="4549987"/>
            <a:ext cx="259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Support BLE</a:t>
            </a:r>
            <a:endParaRPr lang="en-US" altLang="zh-CN" sz="1400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2626233" y="2064148"/>
            <a:ext cx="468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840587" y="5266747"/>
            <a:ext cx="442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840587" y="2059901"/>
            <a:ext cx="0" cy="32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402752" y="5067755"/>
            <a:ext cx="1627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 Module Name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515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22" y="477466"/>
            <a:ext cx="11062648" cy="279162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NB (</a:t>
            </a:r>
            <a:r>
              <a:rPr lang="en-US" altLang="zh-CN" dirty="0" err="1" smtClean="0">
                <a:latin typeface="+mj-lt"/>
              </a:rPr>
              <a:t>Hisilicon</a:t>
            </a:r>
            <a:r>
              <a:rPr lang="en-US" altLang="zh-CN" dirty="0" smtClean="0">
                <a:latin typeface="+mj-lt"/>
              </a:rPr>
              <a:t> </a:t>
            </a:r>
            <a:r>
              <a:rPr lang="en-US" altLang="zh-CN" dirty="0" smtClean="0"/>
              <a:t>V120) </a:t>
            </a:r>
            <a:r>
              <a:rPr lang="en-US" altLang="zh-CN" dirty="0" smtClean="0">
                <a:latin typeface="+mj-lt"/>
              </a:rPr>
              <a:t>Module Ordering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678" y="1341562"/>
            <a:ext cx="588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B C 95 B5 HB - 02 - STD</a:t>
            </a:r>
            <a:endParaRPr lang="zh-CN" altLang="en-US" sz="36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606846" y="2003293"/>
            <a:ext cx="0" cy="40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426265" y="1992784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016610" y="1987893"/>
            <a:ext cx="468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31330" y="4714676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31330" y="3631143"/>
            <a:ext cx="25961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400" dirty="0" smtClean="0"/>
              <a:t>Hardware Version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660331" y="1994525"/>
            <a:ext cx="7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49076" y="2012451"/>
            <a:ext cx="0" cy="57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049076" y="2584928"/>
            <a:ext cx="9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073191" y="2399765"/>
            <a:ext cx="259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STD: Standard  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723537" y="1978241"/>
            <a:ext cx="43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4937918" y="1987831"/>
            <a:ext cx="1" cy="11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9595" y="3153007"/>
            <a:ext cx="201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220710" y="1994525"/>
            <a:ext cx="0" cy="23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220710" y="4323533"/>
            <a:ext cx="37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088252" y="3032575"/>
            <a:ext cx="2974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Memory size, 02 is </a:t>
            </a:r>
            <a:r>
              <a:rPr lang="en-US" altLang="zh-CN" sz="1400" dirty="0"/>
              <a:t>2</a:t>
            </a:r>
            <a:r>
              <a:rPr lang="en-US" altLang="zh-CN" sz="1400" dirty="0" smtClean="0"/>
              <a:t>MBytes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661113" y="1981154"/>
            <a:ext cx="576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969234" y="1994663"/>
            <a:ext cx="0" cy="17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956368" y="3729743"/>
            <a:ext cx="30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606846" y="6044882"/>
            <a:ext cx="54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03318" y="4227568"/>
            <a:ext cx="4651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Band; B5 for China Telecom; B8 for CMCC and CUCC</a:t>
            </a:r>
            <a:endParaRPr lang="en-US" altLang="zh-CN" sz="1400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1892177" y="1988965"/>
            <a:ext cx="324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334646" y="1990785"/>
            <a:ext cx="468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103318" y="5847963"/>
            <a:ext cx="33678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B: NB </a:t>
            </a:r>
            <a:r>
              <a:rPr lang="en-US" altLang="zh-CN" sz="1400" dirty="0" err="1" smtClean="0"/>
              <a:t>IoT</a:t>
            </a:r>
            <a:endParaRPr lang="en-US" altLang="zh-CN" sz="1400" dirty="0"/>
          </a:p>
          <a:p>
            <a:endParaRPr lang="zh-CN" altLang="en-US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2054177" y="2007189"/>
            <a:ext cx="0" cy="349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042454" y="5489300"/>
            <a:ext cx="49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103318" y="5273329"/>
            <a:ext cx="3078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Package; C: LCC</a:t>
            </a:r>
            <a:endParaRPr lang="en-US" altLang="zh-CN" sz="1400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2552368" y="1991298"/>
            <a:ext cx="0" cy="29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552368" y="4911651"/>
            <a:ext cx="442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103318" y="4770896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95: </a:t>
            </a:r>
            <a:r>
              <a:rPr lang="en-US" altLang="zh-CN" sz="1400" dirty="0" err="1" smtClean="0"/>
              <a:t>Hisilicon</a:t>
            </a:r>
            <a:r>
              <a:rPr lang="en-US" altLang="zh-CN" sz="1400" dirty="0" smtClean="0"/>
              <a:t> Platform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0278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25736</TotalTime>
  <Words>1546</Words>
  <Application>Microsoft Office PowerPoint</Application>
  <PresentationFormat>自定义</PresentationFormat>
  <Paragraphs>346</Paragraphs>
  <Slides>34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等线</vt:lpstr>
      <vt:lpstr>黑体</vt:lpstr>
      <vt:lpstr>宋体</vt:lpstr>
      <vt:lpstr>微软雅黑</vt:lpstr>
      <vt:lpstr>微软雅黑</vt:lpstr>
      <vt:lpstr>Arial</vt:lpstr>
      <vt:lpstr>Calibri</vt:lpstr>
      <vt:lpstr>Verdana</vt:lpstr>
      <vt:lpstr>Wingdings</vt:lpstr>
      <vt:lpstr>Office 主题</vt:lpstr>
      <vt:lpstr>工作表</vt:lpstr>
      <vt:lpstr>Acrobat Document</vt:lpstr>
      <vt:lpstr>OC &amp; EVB Kits Information</vt:lpstr>
      <vt:lpstr>PowerPoint 演示文稿</vt:lpstr>
      <vt:lpstr>LTE Module Ordering Information</vt:lpstr>
      <vt:lpstr>LTE Module (ASR Platform) Ordering Information</vt:lpstr>
      <vt:lpstr>LTE Mini PCIe Module Pin Out</vt:lpstr>
      <vt:lpstr>Automotive Module Ordering Information</vt:lpstr>
      <vt:lpstr>GSM Module Ordering Information</vt:lpstr>
      <vt:lpstr>GSM Combo Module Ordering Information</vt:lpstr>
      <vt:lpstr>NB (Hisilicon V120) Module Ordering Information</vt:lpstr>
      <vt:lpstr>NB (Hisilicon V150) Module Ordering Information</vt:lpstr>
      <vt:lpstr>NB (MTK Platform) Module Ordering Information</vt:lpstr>
      <vt:lpstr>Smart Module Ordering Information</vt:lpstr>
      <vt:lpstr>Smart Module Underfilm Ordering Information</vt:lpstr>
      <vt:lpstr>GPS Module Ordering Information</vt:lpstr>
      <vt:lpstr>Product Inquiry on Web</vt:lpstr>
      <vt:lpstr>Top Mark of LTE Module</vt:lpstr>
      <vt:lpstr>PowerPoint 演示文稿</vt:lpstr>
      <vt:lpstr>UMTS&amp;LTE EVB -B Kit  (with Type C )</vt:lpstr>
      <vt:lpstr>UMTS&amp;LTE EVB Kit  (with Micro USB ) </vt:lpstr>
      <vt:lpstr>Ordering Code List  </vt:lpstr>
      <vt:lpstr>LTE OPEN EVB Kit </vt:lpstr>
      <vt:lpstr>Ordering Code List  </vt:lpstr>
      <vt:lpstr>Smart EVB Kit –SC20 </vt:lpstr>
      <vt:lpstr>Smart EVB Kit  - SC60 </vt:lpstr>
      <vt:lpstr>Ordering Code List  </vt:lpstr>
      <vt:lpstr>GSM EVB Kit </vt:lpstr>
      <vt:lpstr>Ordering Code List  </vt:lpstr>
      <vt:lpstr>MINI PCIe EVB Kit </vt:lpstr>
      <vt:lpstr>Ordering Code List  </vt:lpstr>
      <vt:lpstr>TE-B  </vt:lpstr>
      <vt:lpstr>Ordering Code List  </vt:lpstr>
      <vt:lpstr>GNSS EVB  </vt:lpstr>
      <vt:lpstr>Ordering Code List 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Robert</dc:creator>
  <cp:lastModifiedBy>Edward Zhang(张定一)</cp:lastModifiedBy>
  <cp:revision>3001</cp:revision>
  <dcterms:modified xsi:type="dcterms:W3CDTF">2019-05-17T08:51:36Z</dcterms:modified>
</cp:coreProperties>
</file>